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29.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0.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1.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2.xml" ContentType="application/vnd.openxmlformats-officedocument.drawingml.chart+xml"/>
  <Override PartName="/ppt/charts/style32.xml" ContentType="application/vnd.ms-office.chartstyle+xml"/>
  <Override PartName="/ppt/charts/colors32.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1"/>
  </p:notesMasterIdLst>
  <p:handoutMasterIdLst>
    <p:handoutMasterId r:id="rId62"/>
  </p:handoutMasterIdLst>
  <p:sldIdLst>
    <p:sldId id="292" r:id="rId5"/>
    <p:sldId id="275" r:id="rId6"/>
    <p:sldId id="328" r:id="rId7"/>
    <p:sldId id="276" r:id="rId8"/>
    <p:sldId id="261" r:id="rId9"/>
    <p:sldId id="296" r:id="rId10"/>
    <p:sldId id="329" r:id="rId11"/>
    <p:sldId id="298" r:id="rId12"/>
    <p:sldId id="308" r:id="rId13"/>
    <p:sldId id="309" r:id="rId14"/>
    <p:sldId id="307" r:id="rId15"/>
    <p:sldId id="323" r:id="rId16"/>
    <p:sldId id="316" r:id="rId17"/>
    <p:sldId id="324" r:id="rId18"/>
    <p:sldId id="322" r:id="rId19"/>
    <p:sldId id="317" r:id="rId20"/>
    <p:sldId id="318" r:id="rId21"/>
    <p:sldId id="319" r:id="rId22"/>
    <p:sldId id="320" r:id="rId23"/>
    <p:sldId id="321" r:id="rId24"/>
    <p:sldId id="325" r:id="rId25"/>
    <p:sldId id="326" r:id="rId26"/>
    <p:sldId id="310" r:id="rId27"/>
    <p:sldId id="311" r:id="rId28"/>
    <p:sldId id="327" r:id="rId29"/>
    <p:sldId id="299" r:id="rId30"/>
    <p:sldId id="300" r:id="rId31"/>
    <p:sldId id="302" r:id="rId32"/>
    <p:sldId id="301" r:id="rId33"/>
    <p:sldId id="303" r:id="rId34"/>
    <p:sldId id="304" r:id="rId35"/>
    <p:sldId id="305" r:id="rId36"/>
    <p:sldId id="306" r:id="rId37"/>
    <p:sldId id="313" r:id="rId38"/>
    <p:sldId id="314" r:id="rId39"/>
    <p:sldId id="315" r:id="rId40"/>
    <p:sldId id="312" r:id="rId41"/>
    <p:sldId id="330" r:id="rId42"/>
    <p:sldId id="331" r:id="rId43"/>
    <p:sldId id="332" r:id="rId44"/>
    <p:sldId id="333" r:id="rId45"/>
    <p:sldId id="334" r:id="rId46"/>
    <p:sldId id="335" r:id="rId47"/>
    <p:sldId id="336" r:id="rId48"/>
    <p:sldId id="337" r:id="rId49"/>
    <p:sldId id="338" r:id="rId50"/>
    <p:sldId id="339" r:id="rId51"/>
    <p:sldId id="340" r:id="rId52"/>
    <p:sldId id="341" r:id="rId53"/>
    <p:sldId id="343" r:id="rId54"/>
    <p:sldId id="344" r:id="rId55"/>
    <p:sldId id="345" r:id="rId56"/>
    <p:sldId id="346" r:id="rId57"/>
    <p:sldId id="285" r:id="rId58"/>
    <p:sldId id="288" r:id="rId59"/>
    <p:sldId id="289" r:id="rId6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634"/>
  </p:normalViewPr>
  <p:slideViewPr>
    <p:cSldViewPr snapToGrid="0" showGuides="1">
      <p:cViewPr>
        <p:scale>
          <a:sx n="75" d="100"/>
          <a:sy n="75" d="100"/>
        </p:scale>
        <p:origin x="974" y="125"/>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notesMaster" Target="notesMasters/notesMaster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microsoft.com/office/2018/10/relationships/authors" Targe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rts/_rels/chart1.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27.xml"/><Relationship Id="rId1" Type="http://schemas.microsoft.com/office/2011/relationships/chartStyle" Target="style27.xml"/></Relationships>
</file>

<file path=ppt/charts/_rels/chart28.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28.xml"/><Relationship Id="rId1" Type="http://schemas.microsoft.com/office/2011/relationships/chartStyle" Target="style28.xml"/></Relationships>
</file>

<file path=ppt/charts/_rels/chart29.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29.xml"/><Relationship Id="rId1" Type="http://schemas.microsoft.com/office/2011/relationships/chartStyle" Target="style29.xml"/></Relationships>
</file>

<file path=ppt/charts/_rels/chart3.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30.xml"/><Relationship Id="rId1" Type="http://schemas.microsoft.com/office/2011/relationships/chartStyle" Target="style30.xml"/></Relationships>
</file>

<file path=ppt/charts/_rels/chart31.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31.xml"/><Relationship Id="rId1" Type="http://schemas.microsoft.com/office/2011/relationships/chartStyle" Target="style31.xml"/></Relationships>
</file>

<file path=ppt/charts/_rels/chart32.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32.xml"/><Relationship Id="rId1" Type="http://schemas.microsoft.com/office/2011/relationships/chartStyle" Target="style32.xml"/></Relationships>
</file>

<file path=ppt/charts/_rels/chart4.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E:\SAIL\MSProject-SmartCommute\smart_commute\Algorithm\algorithm_results\EC\Consolidated_EC_Result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Pick up'!$B$6</c:f>
              <c:strCache>
                <c:ptCount val="1"/>
                <c:pt idx="0">
                  <c:v>Total Travelled Distance (Kms)</c:v>
                </c:pt>
              </c:strCache>
            </c:strRef>
          </c:tx>
          <c:spPr>
            <a:solidFill>
              <a:schemeClr val="accent1"/>
            </a:solidFill>
            <a:ln>
              <a:noFill/>
            </a:ln>
            <a:effectLst/>
          </c:spPr>
          <c:invertIfNegative val="0"/>
          <c:cat>
            <c:strRef>
              <c:f>'EC Pick up'!$C$5:$N$5</c:f>
              <c:strCache>
                <c:ptCount val="12"/>
                <c:pt idx="0">
                  <c:v>CWS_TSP_pick</c:v>
                </c:pt>
                <c:pt idx="1">
                  <c:v>CWS_TSP_pick</c:v>
                </c:pt>
                <c:pt idx="2">
                  <c:v>GA10V8C_GMO_pick</c:v>
                </c:pt>
                <c:pt idx="3">
                  <c:v>GA10V8C_TSP_pick</c:v>
                </c:pt>
                <c:pt idx="4">
                  <c:v>GA10V9C_GMO_pick</c:v>
                </c:pt>
                <c:pt idx="5">
                  <c:v>GA10V9C_TSP_pick</c:v>
                </c:pt>
                <c:pt idx="6">
                  <c:v>manual_GMO_pick</c:v>
                </c:pt>
                <c:pt idx="7">
                  <c:v>manual_TSP_pick</c:v>
                </c:pt>
                <c:pt idx="8">
                  <c:v>min_distance11V9C_GMO_pick</c:v>
                </c:pt>
                <c:pt idx="9">
                  <c:v>min_distance11V9C_TSP_pick</c:v>
                </c:pt>
                <c:pt idx="10">
                  <c:v>min_distance10V9C_GMO_pick</c:v>
                </c:pt>
                <c:pt idx="11">
                  <c:v>min_distance10V9C_TSP_pick</c:v>
                </c:pt>
              </c:strCache>
            </c:strRef>
          </c:cat>
          <c:val>
            <c:numRef>
              <c:f>'EC Pick up'!$C$6:$N$6</c:f>
              <c:numCache>
                <c:formatCode>_-* #,##0_-;\-* #,##0_-;_-* "-"??_-;_-@_-</c:formatCode>
                <c:ptCount val="12"/>
                <c:pt idx="0">
                  <c:v>600.846</c:v>
                </c:pt>
                <c:pt idx="1">
                  <c:v>579.02700000000004</c:v>
                </c:pt>
                <c:pt idx="2">
                  <c:v>634.36900000000003</c:v>
                </c:pt>
                <c:pt idx="3">
                  <c:v>621.85799999999995</c:v>
                </c:pt>
                <c:pt idx="4">
                  <c:v>616.98500000000001</c:v>
                </c:pt>
                <c:pt idx="5">
                  <c:v>599.9319999999999</c:v>
                </c:pt>
                <c:pt idx="6">
                  <c:v>601.98500000000001</c:v>
                </c:pt>
                <c:pt idx="7">
                  <c:v>588.03700000000003</c:v>
                </c:pt>
                <c:pt idx="8">
                  <c:v>583.87799999999993</c:v>
                </c:pt>
                <c:pt idx="9">
                  <c:v>570.17899999999997</c:v>
                </c:pt>
                <c:pt idx="10">
                  <c:v>586.54600000000005</c:v>
                </c:pt>
                <c:pt idx="11">
                  <c:v>566.75699999999995</c:v>
                </c:pt>
              </c:numCache>
            </c:numRef>
          </c:val>
          <c:extLst>
            <c:ext xmlns:c16="http://schemas.microsoft.com/office/drawing/2014/chart" uri="{C3380CC4-5D6E-409C-BE32-E72D297353CC}">
              <c16:uniqueId val="{00000000-7BE9-4EB5-B16C-742D61BDE720}"/>
            </c:ext>
          </c:extLst>
        </c:ser>
        <c:dLbls>
          <c:showLegendKey val="0"/>
          <c:showVal val="0"/>
          <c:showCatName val="0"/>
          <c:showSerName val="0"/>
          <c:showPercent val="0"/>
          <c:showBubbleSize val="0"/>
        </c:dLbls>
        <c:gapWidth val="219"/>
        <c:overlap val="-27"/>
        <c:axId val="1386782959"/>
        <c:axId val="1386784879"/>
      </c:barChart>
      <c:catAx>
        <c:axId val="13867829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6784879"/>
        <c:crosses val="autoZero"/>
        <c:auto val="1"/>
        <c:lblAlgn val="ctr"/>
        <c:lblOffset val="100"/>
        <c:noMultiLvlLbl val="0"/>
      </c:catAx>
      <c:valAx>
        <c:axId val="138678487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6782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Drop'!$B$13</c:f>
              <c:strCache>
                <c:ptCount val="1"/>
                <c:pt idx="0">
                  <c:v>Route Wise Average Duration (Mins)</c:v>
                </c:pt>
              </c:strCache>
            </c:strRef>
          </c:tx>
          <c:spPr>
            <a:solidFill>
              <a:schemeClr val="accent1"/>
            </a:solidFill>
            <a:ln>
              <a:noFill/>
            </a:ln>
            <a:effectLst/>
          </c:spPr>
          <c:invertIfNegative val="0"/>
          <c:cat>
            <c:strRef>
              <c:f>'EC Drop'!$C$5:$N$5</c:f>
              <c:strCache>
                <c:ptCount val="12"/>
                <c:pt idx="0">
                  <c:v>CWS_GMO_drop</c:v>
                </c:pt>
                <c:pt idx="1">
                  <c:v>CWS_TSP_drop</c:v>
                </c:pt>
                <c:pt idx="2">
                  <c:v>GA10V8C_GMO_drop</c:v>
                </c:pt>
                <c:pt idx="3">
                  <c:v>GA10V8C_TSP_drop</c:v>
                </c:pt>
                <c:pt idx="4">
                  <c:v>GA10V9C_GMO_drop</c:v>
                </c:pt>
                <c:pt idx="5">
                  <c:v>GA10V9C_TSP_drop</c:v>
                </c:pt>
                <c:pt idx="6">
                  <c:v>manual_GMO_drop</c:v>
                </c:pt>
                <c:pt idx="7">
                  <c:v>manual_TSP_drop</c:v>
                </c:pt>
                <c:pt idx="8">
                  <c:v>min_distance11V9C_GMO_drop</c:v>
                </c:pt>
                <c:pt idx="9">
                  <c:v>min_distance11V9C_TSP_drop</c:v>
                </c:pt>
                <c:pt idx="10">
                  <c:v>min_distance10V9C_GMO_drop</c:v>
                </c:pt>
                <c:pt idx="11">
                  <c:v>min_distance10V9C_TSP_drop</c:v>
                </c:pt>
              </c:strCache>
            </c:strRef>
          </c:cat>
          <c:val>
            <c:numRef>
              <c:f>'EC Drop'!$C$13:$N$13</c:f>
              <c:numCache>
                <c:formatCode>_-* #,##0_-;\-* #,##0_-;_-* "-"??_-;_-@_-</c:formatCode>
                <c:ptCount val="12"/>
                <c:pt idx="0">
                  <c:v>127.75166666666667</c:v>
                </c:pt>
                <c:pt idx="1">
                  <c:v>123.01499999999999</c:v>
                </c:pt>
                <c:pt idx="2">
                  <c:v>125.97499999999999</c:v>
                </c:pt>
                <c:pt idx="3">
                  <c:v>125.94000000000001</c:v>
                </c:pt>
                <c:pt idx="4">
                  <c:v>127.92833333333333</c:v>
                </c:pt>
                <c:pt idx="5">
                  <c:v>123.3116666666667</c:v>
                </c:pt>
                <c:pt idx="6">
                  <c:v>111.41515151515154</c:v>
                </c:pt>
                <c:pt idx="7">
                  <c:v>106.0348484848485</c:v>
                </c:pt>
                <c:pt idx="8">
                  <c:v>109.35303030303031</c:v>
                </c:pt>
                <c:pt idx="9">
                  <c:v>107.00909090909092</c:v>
                </c:pt>
                <c:pt idx="10">
                  <c:v>116.80500000000002</c:v>
                </c:pt>
                <c:pt idx="11">
                  <c:v>115.28833333333337</c:v>
                </c:pt>
              </c:numCache>
            </c:numRef>
          </c:val>
          <c:extLst>
            <c:ext xmlns:c16="http://schemas.microsoft.com/office/drawing/2014/chart" uri="{C3380CC4-5D6E-409C-BE32-E72D297353CC}">
              <c16:uniqueId val="{00000000-5768-4F81-8EDA-46BAAA4F72FD}"/>
            </c:ext>
          </c:extLst>
        </c:ser>
        <c:dLbls>
          <c:showLegendKey val="0"/>
          <c:showVal val="0"/>
          <c:showCatName val="0"/>
          <c:showSerName val="0"/>
          <c:showPercent val="0"/>
          <c:showBubbleSize val="0"/>
        </c:dLbls>
        <c:gapWidth val="219"/>
        <c:overlap val="-27"/>
        <c:axId val="1675563071"/>
        <c:axId val="1675565951"/>
      </c:barChart>
      <c:catAx>
        <c:axId val="167556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5951"/>
        <c:crosses val="autoZero"/>
        <c:auto val="1"/>
        <c:lblAlgn val="ctr"/>
        <c:lblOffset val="100"/>
        <c:noMultiLvlLbl val="0"/>
      </c:catAx>
      <c:valAx>
        <c:axId val="1675565951"/>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Pick up'!$B$7</c:f>
              <c:strCache>
                <c:ptCount val="1"/>
                <c:pt idx="0">
                  <c:v>Route Wise Average Distance (Kms)</c:v>
                </c:pt>
              </c:strCache>
            </c:strRef>
          </c:tx>
          <c:spPr>
            <a:solidFill>
              <a:schemeClr val="accent1"/>
            </a:solidFill>
            <a:ln>
              <a:noFill/>
            </a:ln>
            <a:effectLst/>
          </c:spPr>
          <c:invertIfNegative val="0"/>
          <c:cat>
            <c:strRef>
              <c:f>'EC Pick up'!$C$5:$N$5</c:f>
              <c:strCache>
                <c:ptCount val="12"/>
                <c:pt idx="0">
                  <c:v>CWS_TSP_pick</c:v>
                </c:pt>
                <c:pt idx="1">
                  <c:v>CWS_TSP_pick</c:v>
                </c:pt>
                <c:pt idx="2">
                  <c:v>GA10V8C_GMO_pick</c:v>
                </c:pt>
                <c:pt idx="3">
                  <c:v>GA10V8C_TSP_pick</c:v>
                </c:pt>
                <c:pt idx="4">
                  <c:v>GA10V9C_GMO_pick</c:v>
                </c:pt>
                <c:pt idx="5">
                  <c:v>GA10V9C_TSP_pick</c:v>
                </c:pt>
                <c:pt idx="6">
                  <c:v>manual_GMO_pick</c:v>
                </c:pt>
                <c:pt idx="7">
                  <c:v>manual_TSP_pick</c:v>
                </c:pt>
                <c:pt idx="8">
                  <c:v>min_distance11V9C_GMO_pick</c:v>
                </c:pt>
                <c:pt idx="9">
                  <c:v>min_distance11V9C_TSP_pick</c:v>
                </c:pt>
                <c:pt idx="10">
                  <c:v>min_distance10V9C_GMO_pick</c:v>
                </c:pt>
                <c:pt idx="11">
                  <c:v>min_distance10V9C_TSP_pick</c:v>
                </c:pt>
              </c:strCache>
            </c:strRef>
          </c:cat>
          <c:val>
            <c:numRef>
              <c:f>'EC Pick up'!$C$7:$N$7</c:f>
              <c:numCache>
                <c:formatCode>_-* #,##0_-;\-* #,##0_-;_-* "-"??_-;_-@_-</c:formatCode>
                <c:ptCount val="12"/>
                <c:pt idx="0">
                  <c:v>60.084600000000002</c:v>
                </c:pt>
                <c:pt idx="1">
                  <c:v>57.902700000000003</c:v>
                </c:pt>
                <c:pt idx="2">
                  <c:v>63.436900000000001</c:v>
                </c:pt>
                <c:pt idx="3">
                  <c:v>62.185799999999993</c:v>
                </c:pt>
                <c:pt idx="4">
                  <c:v>61.698500000000003</c:v>
                </c:pt>
                <c:pt idx="5">
                  <c:v>59.993199999999987</c:v>
                </c:pt>
                <c:pt idx="6">
                  <c:v>54.725909090909092</c:v>
                </c:pt>
                <c:pt idx="7">
                  <c:v>53.457909090909091</c:v>
                </c:pt>
                <c:pt idx="8">
                  <c:v>53.079818181818176</c:v>
                </c:pt>
                <c:pt idx="9">
                  <c:v>51.834454545454541</c:v>
                </c:pt>
                <c:pt idx="10">
                  <c:v>58.654600000000002</c:v>
                </c:pt>
                <c:pt idx="11">
                  <c:v>56.675699999999992</c:v>
                </c:pt>
              </c:numCache>
            </c:numRef>
          </c:val>
          <c:extLst>
            <c:ext xmlns:c16="http://schemas.microsoft.com/office/drawing/2014/chart" uri="{C3380CC4-5D6E-409C-BE32-E72D297353CC}">
              <c16:uniqueId val="{00000000-3CC9-48C2-9924-5440ACF9AA75}"/>
            </c:ext>
          </c:extLst>
        </c:ser>
        <c:dLbls>
          <c:showLegendKey val="0"/>
          <c:showVal val="0"/>
          <c:showCatName val="0"/>
          <c:showSerName val="0"/>
          <c:showPercent val="0"/>
          <c:showBubbleSize val="0"/>
        </c:dLbls>
        <c:gapWidth val="219"/>
        <c:overlap val="-27"/>
        <c:axId val="1675563071"/>
        <c:axId val="1675565951"/>
      </c:barChart>
      <c:catAx>
        <c:axId val="167556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5951"/>
        <c:crosses val="autoZero"/>
        <c:auto val="1"/>
        <c:lblAlgn val="ctr"/>
        <c:lblOffset val="100"/>
        <c:noMultiLvlLbl val="0"/>
      </c:catAx>
      <c:valAx>
        <c:axId val="1675565951"/>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Pick up'!$B$13</c:f>
              <c:strCache>
                <c:ptCount val="1"/>
                <c:pt idx="0">
                  <c:v>Route Wise Average Duration (Mins)</c:v>
                </c:pt>
              </c:strCache>
            </c:strRef>
          </c:tx>
          <c:spPr>
            <a:solidFill>
              <a:schemeClr val="accent1"/>
            </a:solidFill>
            <a:ln>
              <a:noFill/>
            </a:ln>
            <a:effectLst/>
          </c:spPr>
          <c:invertIfNegative val="0"/>
          <c:cat>
            <c:strRef>
              <c:f>'EC Pick up'!$C$5:$N$5</c:f>
              <c:strCache>
                <c:ptCount val="12"/>
                <c:pt idx="0">
                  <c:v>CWS_TSP_pick</c:v>
                </c:pt>
                <c:pt idx="1">
                  <c:v>CWS_TSP_pick</c:v>
                </c:pt>
                <c:pt idx="2">
                  <c:v>GA10V8C_GMO_pick</c:v>
                </c:pt>
                <c:pt idx="3">
                  <c:v>GA10V8C_TSP_pick</c:v>
                </c:pt>
                <c:pt idx="4">
                  <c:v>GA10V9C_GMO_pick</c:v>
                </c:pt>
                <c:pt idx="5">
                  <c:v>GA10V9C_TSP_pick</c:v>
                </c:pt>
                <c:pt idx="6">
                  <c:v>manual_GMO_pick</c:v>
                </c:pt>
                <c:pt idx="7">
                  <c:v>manual_TSP_pick</c:v>
                </c:pt>
                <c:pt idx="8">
                  <c:v>min_distance11V9C_GMO_pick</c:v>
                </c:pt>
                <c:pt idx="9">
                  <c:v>min_distance11V9C_TSP_pick</c:v>
                </c:pt>
                <c:pt idx="10">
                  <c:v>min_distance10V9C_GMO_pick</c:v>
                </c:pt>
                <c:pt idx="11">
                  <c:v>min_distance10V9C_TSP_pick</c:v>
                </c:pt>
              </c:strCache>
            </c:strRef>
          </c:cat>
          <c:val>
            <c:numRef>
              <c:f>'EC Pick up'!$C$13:$N$13</c:f>
              <c:numCache>
                <c:formatCode>_-* #,##0_-;\-* #,##0_-;_-* "-"??_-;_-@_-</c:formatCode>
                <c:ptCount val="12"/>
                <c:pt idx="0">
                  <c:v>118.87666666666664</c:v>
                </c:pt>
                <c:pt idx="1">
                  <c:v>115.94166666666668</c:v>
                </c:pt>
                <c:pt idx="2">
                  <c:v>124.30499999999999</c:v>
                </c:pt>
                <c:pt idx="3">
                  <c:v>123.84166666666667</c:v>
                </c:pt>
                <c:pt idx="4">
                  <c:v>124.48666666666668</c:v>
                </c:pt>
                <c:pt idx="5">
                  <c:v>121.85</c:v>
                </c:pt>
                <c:pt idx="6">
                  <c:v>108.42121212121211</c:v>
                </c:pt>
                <c:pt idx="7">
                  <c:v>107.80757575757579</c:v>
                </c:pt>
                <c:pt idx="8">
                  <c:v>106.68636363636364</c:v>
                </c:pt>
                <c:pt idx="9">
                  <c:v>105.33484848484846</c:v>
                </c:pt>
                <c:pt idx="10">
                  <c:v>116.87333333333331</c:v>
                </c:pt>
                <c:pt idx="11">
                  <c:v>115.31666666666668</c:v>
                </c:pt>
              </c:numCache>
            </c:numRef>
          </c:val>
          <c:extLst>
            <c:ext xmlns:c16="http://schemas.microsoft.com/office/drawing/2014/chart" uri="{C3380CC4-5D6E-409C-BE32-E72D297353CC}">
              <c16:uniqueId val="{00000000-D2B2-4D65-B40B-3B510039F117}"/>
            </c:ext>
          </c:extLst>
        </c:ser>
        <c:dLbls>
          <c:showLegendKey val="0"/>
          <c:showVal val="0"/>
          <c:showCatName val="0"/>
          <c:showSerName val="0"/>
          <c:showPercent val="0"/>
          <c:showBubbleSize val="0"/>
        </c:dLbls>
        <c:gapWidth val="219"/>
        <c:overlap val="-27"/>
        <c:axId val="1675563071"/>
        <c:axId val="1675565951"/>
      </c:barChart>
      <c:catAx>
        <c:axId val="167556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5951"/>
        <c:crosses val="autoZero"/>
        <c:auto val="1"/>
        <c:lblAlgn val="ctr"/>
        <c:lblOffset val="100"/>
        <c:noMultiLvlLbl val="0"/>
      </c:catAx>
      <c:valAx>
        <c:axId val="1675565951"/>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Drop'!$B$7</c:f>
              <c:strCache>
                <c:ptCount val="1"/>
                <c:pt idx="0">
                  <c:v>Route Wise Average Distance (Kms)</c:v>
                </c:pt>
              </c:strCache>
            </c:strRef>
          </c:tx>
          <c:spPr>
            <a:solidFill>
              <a:schemeClr val="accent1"/>
            </a:solidFill>
            <a:ln>
              <a:noFill/>
            </a:ln>
            <a:effectLst/>
          </c:spPr>
          <c:invertIfNegative val="0"/>
          <c:cat>
            <c:strRef>
              <c:f>'GS Drop'!$C$5:$J$5</c:f>
              <c:strCache>
                <c:ptCount val="8"/>
                <c:pt idx="0">
                  <c:v>CWS_GMO_drop</c:v>
                </c:pt>
                <c:pt idx="1">
                  <c:v>CWS_TSP_drop</c:v>
                </c:pt>
                <c:pt idx="2">
                  <c:v>GA14V9C_GMO_drop</c:v>
                </c:pt>
                <c:pt idx="3">
                  <c:v>GA14V9C_TSP_drop</c:v>
                </c:pt>
                <c:pt idx="4">
                  <c:v>GA15V8C_GMO_drop</c:v>
                </c:pt>
                <c:pt idx="5">
                  <c:v>GA15V8C_TSP_drop</c:v>
                </c:pt>
                <c:pt idx="6">
                  <c:v>min_distance_GMO_drop</c:v>
                </c:pt>
                <c:pt idx="7">
                  <c:v>Min_distance_TSP_drop</c:v>
                </c:pt>
              </c:strCache>
            </c:strRef>
          </c:cat>
          <c:val>
            <c:numRef>
              <c:f>'GS Drop'!$C$7:$J$7</c:f>
              <c:numCache>
                <c:formatCode>0</c:formatCode>
                <c:ptCount val="8"/>
                <c:pt idx="0">
                  <c:v>51.003928571428581</c:v>
                </c:pt>
                <c:pt idx="1">
                  <c:v>49.17107142857143</c:v>
                </c:pt>
                <c:pt idx="2">
                  <c:v>61.843571428571423</c:v>
                </c:pt>
                <c:pt idx="3">
                  <c:v>59.062642857142855</c:v>
                </c:pt>
                <c:pt idx="4">
                  <c:v>59.791266666666658</c:v>
                </c:pt>
                <c:pt idx="5">
                  <c:v>57.767066666666665</c:v>
                </c:pt>
                <c:pt idx="6">
                  <c:v>53.999071428571426</c:v>
                </c:pt>
                <c:pt idx="7">
                  <c:v>52.446142857142846</c:v>
                </c:pt>
              </c:numCache>
            </c:numRef>
          </c:val>
          <c:extLst>
            <c:ext xmlns:c16="http://schemas.microsoft.com/office/drawing/2014/chart" uri="{C3380CC4-5D6E-409C-BE32-E72D297353CC}">
              <c16:uniqueId val="{00000000-08A4-44D8-9E71-B82BAE28B847}"/>
            </c:ext>
          </c:extLst>
        </c:ser>
        <c:dLbls>
          <c:showLegendKey val="0"/>
          <c:showVal val="0"/>
          <c:showCatName val="0"/>
          <c:showSerName val="0"/>
          <c:showPercent val="0"/>
          <c:showBubbleSize val="0"/>
        </c:dLbls>
        <c:gapWidth val="219"/>
        <c:overlap val="-27"/>
        <c:axId val="1675563071"/>
        <c:axId val="1675565951"/>
      </c:barChart>
      <c:catAx>
        <c:axId val="167556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5951"/>
        <c:crosses val="autoZero"/>
        <c:auto val="1"/>
        <c:lblAlgn val="ctr"/>
        <c:lblOffset val="100"/>
        <c:noMultiLvlLbl val="0"/>
      </c:catAx>
      <c:valAx>
        <c:axId val="167556595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Drop'!$B$13</c:f>
              <c:strCache>
                <c:ptCount val="1"/>
                <c:pt idx="0">
                  <c:v>Route Wise Average Duration (Mins)</c:v>
                </c:pt>
              </c:strCache>
            </c:strRef>
          </c:tx>
          <c:spPr>
            <a:solidFill>
              <a:schemeClr val="accent1"/>
            </a:solidFill>
            <a:ln>
              <a:noFill/>
            </a:ln>
            <a:effectLst/>
          </c:spPr>
          <c:invertIfNegative val="0"/>
          <c:cat>
            <c:strRef>
              <c:f>'GS Drop'!$C$5:$J$5</c:f>
              <c:strCache>
                <c:ptCount val="8"/>
                <c:pt idx="0">
                  <c:v>CWS_GMO_drop</c:v>
                </c:pt>
                <c:pt idx="1">
                  <c:v>CWS_TSP_drop</c:v>
                </c:pt>
                <c:pt idx="2">
                  <c:v>GA14V9C_GMO_drop</c:v>
                </c:pt>
                <c:pt idx="3">
                  <c:v>GA14V9C_TSP_drop</c:v>
                </c:pt>
                <c:pt idx="4">
                  <c:v>GA15V8C_GMO_drop</c:v>
                </c:pt>
                <c:pt idx="5">
                  <c:v>GA15V8C_TSP_drop</c:v>
                </c:pt>
                <c:pt idx="6">
                  <c:v>min_distance_GMO_drop</c:v>
                </c:pt>
                <c:pt idx="7">
                  <c:v>Min_distance_TSP_drop</c:v>
                </c:pt>
              </c:strCache>
            </c:strRef>
          </c:cat>
          <c:val>
            <c:numRef>
              <c:f>'GS Drop'!$C$13:$J$13</c:f>
              <c:numCache>
                <c:formatCode>_-* #,##0_-;\-* #,##0_-;_-* "-"??_-;_-@_-</c:formatCode>
                <c:ptCount val="8"/>
                <c:pt idx="0">
                  <c:v>104.61785714285715</c:v>
                </c:pt>
                <c:pt idx="1">
                  <c:v>104.48452380952382</c:v>
                </c:pt>
                <c:pt idx="2">
                  <c:v>123.17142857142858</c:v>
                </c:pt>
                <c:pt idx="3">
                  <c:v>120.60952380952384</c:v>
                </c:pt>
                <c:pt idx="4">
                  <c:v>120.00888888888888</c:v>
                </c:pt>
                <c:pt idx="5">
                  <c:v>118.63555555555554</c:v>
                </c:pt>
                <c:pt idx="6">
                  <c:v>112.91428571428573</c:v>
                </c:pt>
                <c:pt idx="7">
                  <c:v>110.32380952380952</c:v>
                </c:pt>
              </c:numCache>
            </c:numRef>
          </c:val>
          <c:extLst>
            <c:ext xmlns:c16="http://schemas.microsoft.com/office/drawing/2014/chart" uri="{C3380CC4-5D6E-409C-BE32-E72D297353CC}">
              <c16:uniqueId val="{00000000-7AFA-43D2-9BD9-EFA306F45626}"/>
            </c:ext>
          </c:extLst>
        </c:ser>
        <c:dLbls>
          <c:showLegendKey val="0"/>
          <c:showVal val="0"/>
          <c:showCatName val="0"/>
          <c:showSerName val="0"/>
          <c:showPercent val="0"/>
          <c:showBubbleSize val="0"/>
        </c:dLbls>
        <c:gapWidth val="219"/>
        <c:overlap val="-27"/>
        <c:axId val="1675563071"/>
        <c:axId val="1675565951"/>
      </c:barChart>
      <c:catAx>
        <c:axId val="167556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5951"/>
        <c:crosses val="autoZero"/>
        <c:auto val="1"/>
        <c:lblAlgn val="ctr"/>
        <c:lblOffset val="100"/>
        <c:noMultiLvlLbl val="0"/>
      </c:catAx>
      <c:valAx>
        <c:axId val="1675565951"/>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Pick up'!$B$7</c:f>
              <c:strCache>
                <c:ptCount val="1"/>
                <c:pt idx="0">
                  <c:v>Route Wise Average Distance (Kms)</c:v>
                </c:pt>
              </c:strCache>
            </c:strRef>
          </c:tx>
          <c:spPr>
            <a:solidFill>
              <a:schemeClr val="accent1"/>
            </a:solidFill>
            <a:ln>
              <a:noFill/>
            </a:ln>
            <a:effectLst/>
          </c:spPr>
          <c:invertIfNegative val="0"/>
          <c:cat>
            <c:strRef>
              <c:f>'GS Pick up'!$C$5:$J$5</c:f>
              <c:strCache>
                <c:ptCount val="8"/>
                <c:pt idx="0">
                  <c:v>CWS_GMO_pick</c:v>
                </c:pt>
                <c:pt idx="1">
                  <c:v>CWS_TSP_pick</c:v>
                </c:pt>
                <c:pt idx="2">
                  <c:v>GA14V9C_GMO_pick</c:v>
                </c:pt>
                <c:pt idx="3">
                  <c:v>GA14V9C_TSP_pick</c:v>
                </c:pt>
                <c:pt idx="4">
                  <c:v>GA15V8C_GMO_pick</c:v>
                </c:pt>
                <c:pt idx="5">
                  <c:v>GA15V8C_TSP_pick</c:v>
                </c:pt>
                <c:pt idx="6">
                  <c:v>Min_distance_GMO_pick</c:v>
                </c:pt>
                <c:pt idx="7">
                  <c:v>min_distance_TSP_pick</c:v>
                </c:pt>
              </c:strCache>
            </c:strRef>
          </c:cat>
          <c:val>
            <c:numRef>
              <c:f>'GS Pick up'!$C$7:$J$7</c:f>
              <c:numCache>
                <c:formatCode>_-* #,##0_-;\-* #,##0_-;_-* "-"??_-;_-@_-</c:formatCode>
                <c:ptCount val="8"/>
                <c:pt idx="0">
                  <c:v>47.723428571428563</c:v>
                </c:pt>
                <c:pt idx="1">
                  <c:v>46.500071428571424</c:v>
                </c:pt>
                <c:pt idx="2">
                  <c:v>58.537714285714294</c:v>
                </c:pt>
                <c:pt idx="3">
                  <c:v>56.713714285714282</c:v>
                </c:pt>
                <c:pt idx="4">
                  <c:v>56.953999999999994</c:v>
                </c:pt>
                <c:pt idx="5">
                  <c:v>55.404066666666658</c:v>
                </c:pt>
                <c:pt idx="6">
                  <c:v>48.686214285714279</c:v>
                </c:pt>
                <c:pt idx="7">
                  <c:v>47.313214285714288</c:v>
                </c:pt>
              </c:numCache>
            </c:numRef>
          </c:val>
          <c:extLst>
            <c:ext xmlns:c16="http://schemas.microsoft.com/office/drawing/2014/chart" uri="{C3380CC4-5D6E-409C-BE32-E72D297353CC}">
              <c16:uniqueId val="{00000000-98CF-4334-A583-9410B9527F25}"/>
            </c:ext>
          </c:extLst>
        </c:ser>
        <c:dLbls>
          <c:showLegendKey val="0"/>
          <c:showVal val="0"/>
          <c:showCatName val="0"/>
          <c:showSerName val="0"/>
          <c:showPercent val="0"/>
          <c:showBubbleSize val="0"/>
        </c:dLbls>
        <c:gapWidth val="219"/>
        <c:overlap val="-27"/>
        <c:axId val="1675563071"/>
        <c:axId val="1675565951"/>
      </c:barChart>
      <c:catAx>
        <c:axId val="167556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5951"/>
        <c:crosses val="autoZero"/>
        <c:auto val="1"/>
        <c:lblAlgn val="ctr"/>
        <c:lblOffset val="100"/>
        <c:noMultiLvlLbl val="0"/>
      </c:catAx>
      <c:valAx>
        <c:axId val="1675565951"/>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Pick up'!$B$13</c:f>
              <c:strCache>
                <c:ptCount val="1"/>
                <c:pt idx="0">
                  <c:v>Route Wise Average Duration (Mins)</c:v>
                </c:pt>
              </c:strCache>
            </c:strRef>
          </c:tx>
          <c:spPr>
            <a:solidFill>
              <a:schemeClr val="accent1"/>
            </a:solidFill>
            <a:ln>
              <a:noFill/>
            </a:ln>
            <a:effectLst/>
          </c:spPr>
          <c:invertIfNegative val="0"/>
          <c:cat>
            <c:strRef>
              <c:f>'GS Pick up'!$C$5:$J$5</c:f>
              <c:strCache>
                <c:ptCount val="8"/>
                <c:pt idx="0">
                  <c:v>CWS_GMO_pick</c:v>
                </c:pt>
                <c:pt idx="1">
                  <c:v>CWS_TSP_pick</c:v>
                </c:pt>
                <c:pt idx="2">
                  <c:v>GA14V9C_GMO_pick</c:v>
                </c:pt>
                <c:pt idx="3">
                  <c:v>GA14V9C_TSP_pick</c:v>
                </c:pt>
                <c:pt idx="4">
                  <c:v>GA15V8C_GMO_pick</c:v>
                </c:pt>
                <c:pt idx="5">
                  <c:v>GA15V8C_TSP_pick</c:v>
                </c:pt>
                <c:pt idx="6">
                  <c:v>Min_distance_GMO_pick</c:v>
                </c:pt>
                <c:pt idx="7">
                  <c:v>min_distance_TSP_pick</c:v>
                </c:pt>
              </c:strCache>
            </c:strRef>
          </c:cat>
          <c:val>
            <c:numRef>
              <c:f>'GS Pick up'!$C$13:$J$13</c:f>
              <c:numCache>
                <c:formatCode>_-* #,##0_-;\-* #,##0_-;_-* "-"??_-;_-@_-</c:formatCode>
                <c:ptCount val="8"/>
                <c:pt idx="0">
                  <c:v>97.038095238095224</c:v>
                </c:pt>
                <c:pt idx="1">
                  <c:v>95.364285714285742</c:v>
                </c:pt>
                <c:pt idx="2">
                  <c:v>119.34999999999998</c:v>
                </c:pt>
                <c:pt idx="3">
                  <c:v>117.59166666666665</c:v>
                </c:pt>
                <c:pt idx="4">
                  <c:v>115.62333333333335</c:v>
                </c:pt>
                <c:pt idx="5">
                  <c:v>114.57444444444447</c:v>
                </c:pt>
                <c:pt idx="6">
                  <c:v>102.01190476190477</c:v>
                </c:pt>
                <c:pt idx="7">
                  <c:v>101.55476190476189</c:v>
                </c:pt>
              </c:numCache>
            </c:numRef>
          </c:val>
          <c:extLst>
            <c:ext xmlns:c16="http://schemas.microsoft.com/office/drawing/2014/chart" uri="{C3380CC4-5D6E-409C-BE32-E72D297353CC}">
              <c16:uniqueId val="{00000000-B565-41E6-9FF6-4CB0D6008C84}"/>
            </c:ext>
          </c:extLst>
        </c:ser>
        <c:dLbls>
          <c:showLegendKey val="0"/>
          <c:showVal val="0"/>
          <c:showCatName val="0"/>
          <c:showSerName val="0"/>
          <c:showPercent val="0"/>
          <c:showBubbleSize val="0"/>
        </c:dLbls>
        <c:gapWidth val="219"/>
        <c:overlap val="-27"/>
        <c:axId val="1675563071"/>
        <c:axId val="1675565951"/>
      </c:barChart>
      <c:catAx>
        <c:axId val="167556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5951"/>
        <c:crosses val="autoZero"/>
        <c:auto val="1"/>
        <c:lblAlgn val="ctr"/>
        <c:lblOffset val="100"/>
        <c:noMultiLvlLbl val="0"/>
      </c:catAx>
      <c:valAx>
        <c:axId val="1675565951"/>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Drop'!$B$8</c:f>
              <c:strCache>
                <c:ptCount val="1"/>
                <c:pt idx="0">
                  <c:v>Max Individual Travelling Distance (Kms)</c:v>
                </c:pt>
              </c:strCache>
            </c:strRef>
          </c:tx>
          <c:spPr>
            <a:solidFill>
              <a:schemeClr val="accent1"/>
            </a:solidFill>
            <a:ln>
              <a:noFill/>
            </a:ln>
            <a:effectLst/>
          </c:spPr>
          <c:invertIfNegative val="0"/>
          <c:cat>
            <c:strRef>
              <c:f>'EC Drop'!$C$5:$N$5</c:f>
              <c:strCache>
                <c:ptCount val="12"/>
                <c:pt idx="0">
                  <c:v>CWS_GMO_drop</c:v>
                </c:pt>
                <c:pt idx="1">
                  <c:v>CWS_TSP_drop</c:v>
                </c:pt>
                <c:pt idx="2">
                  <c:v>GA10V8C_GMO_drop</c:v>
                </c:pt>
                <c:pt idx="3">
                  <c:v>GA10V8C_TSP_drop</c:v>
                </c:pt>
                <c:pt idx="4">
                  <c:v>GA10V9C_GMO_drop</c:v>
                </c:pt>
                <c:pt idx="5">
                  <c:v>GA10V9C_TSP_drop</c:v>
                </c:pt>
                <c:pt idx="6">
                  <c:v>manual_GMO_drop</c:v>
                </c:pt>
                <c:pt idx="7">
                  <c:v>manual_TSP_drop</c:v>
                </c:pt>
                <c:pt idx="8">
                  <c:v>min_distance11V9C_GMO_drop</c:v>
                </c:pt>
                <c:pt idx="9">
                  <c:v>min_distance11V9C_TSP_drop</c:v>
                </c:pt>
                <c:pt idx="10">
                  <c:v>min_distance10V9C_GMO_drop</c:v>
                </c:pt>
                <c:pt idx="11">
                  <c:v>min_distance10V9C_TSP_drop</c:v>
                </c:pt>
              </c:strCache>
            </c:strRef>
          </c:cat>
          <c:val>
            <c:numRef>
              <c:f>'EC Drop'!$C$8:$N$8</c:f>
              <c:numCache>
                <c:formatCode>_-* #,##0_-;\-* #,##0_-;_-* "-"??_-;_-@_-</c:formatCode>
                <c:ptCount val="12"/>
                <c:pt idx="0">
                  <c:v>102.343</c:v>
                </c:pt>
                <c:pt idx="1">
                  <c:v>79.411000000000001</c:v>
                </c:pt>
                <c:pt idx="2">
                  <c:v>80.162000000000006</c:v>
                </c:pt>
                <c:pt idx="3">
                  <c:v>74.572000000000003</c:v>
                </c:pt>
                <c:pt idx="4">
                  <c:v>80.75200000000001</c:v>
                </c:pt>
                <c:pt idx="5">
                  <c:v>80.75200000000001</c:v>
                </c:pt>
                <c:pt idx="6">
                  <c:v>82.293999999999997</c:v>
                </c:pt>
                <c:pt idx="7">
                  <c:v>73.497000000000014</c:v>
                </c:pt>
                <c:pt idx="8">
                  <c:v>77.784000000000006</c:v>
                </c:pt>
                <c:pt idx="9">
                  <c:v>76.412000000000006</c:v>
                </c:pt>
                <c:pt idx="10">
                  <c:v>75.553999999999974</c:v>
                </c:pt>
                <c:pt idx="11">
                  <c:v>69.350999999999999</c:v>
                </c:pt>
              </c:numCache>
            </c:numRef>
          </c:val>
          <c:extLst>
            <c:ext xmlns:c16="http://schemas.microsoft.com/office/drawing/2014/chart" uri="{C3380CC4-5D6E-409C-BE32-E72D297353CC}">
              <c16:uniqueId val="{00000000-550E-4697-A1B8-DE309A77CCFC}"/>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Drop'!$B$14</c:f>
              <c:strCache>
                <c:ptCount val="1"/>
                <c:pt idx="0">
                  <c:v>Max Individual Travelling Duration (Mins)</c:v>
                </c:pt>
              </c:strCache>
            </c:strRef>
          </c:tx>
          <c:spPr>
            <a:solidFill>
              <a:schemeClr val="accent1"/>
            </a:solidFill>
            <a:ln>
              <a:noFill/>
            </a:ln>
            <a:effectLst/>
          </c:spPr>
          <c:invertIfNegative val="0"/>
          <c:cat>
            <c:strRef>
              <c:f>'EC Drop'!$C$5:$N$5</c:f>
              <c:strCache>
                <c:ptCount val="12"/>
                <c:pt idx="0">
                  <c:v>CWS_GMO_drop</c:v>
                </c:pt>
                <c:pt idx="1">
                  <c:v>CWS_TSP_drop</c:v>
                </c:pt>
                <c:pt idx="2">
                  <c:v>GA10V8C_GMO_drop</c:v>
                </c:pt>
                <c:pt idx="3">
                  <c:v>GA10V8C_TSP_drop</c:v>
                </c:pt>
                <c:pt idx="4">
                  <c:v>GA10V9C_GMO_drop</c:v>
                </c:pt>
                <c:pt idx="5">
                  <c:v>GA10V9C_TSP_drop</c:v>
                </c:pt>
                <c:pt idx="6">
                  <c:v>manual_GMO_drop</c:v>
                </c:pt>
                <c:pt idx="7">
                  <c:v>manual_TSP_drop</c:v>
                </c:pt>
                <c:pt idx="8">
                  <c:v>min_distance11V9C_GMO_drop</c:v>
                </c:pt>
                <c:pt idx="9">
                  <c:v>min_distance11V9C_TSP_drop</c:v>
                </c:pt>
                <c:pt idx="10">
                  <c:v>min_distance10V9C_GMO_drop</c:v>
                </c:pt>
                <c:pt idx="11">
                  <c:v>min_distance10V9C_TSP_drop</c:v>
                </c:pt>
              </c:strCache>
            </c:strRef>
          </c:cat>
          <c:val>
            <c:numRef>
              <c:f>'EC Drop'!$C$14:$N$14</c:f>
              <c:numCache>
                <c:formatCode>_-* #,##0_-;\-* #,##0_-;_-* "-"??_-;_-@_-</c:formatCode>
                <c:ptCount val="12"/>
                <c:pt idx="0">
                  <c:v>213.15</c:v>
                </c:pt>
                <c:pt idx="1">
                  <c:v>175.16666666666671</c:v>
                </c:pt>
                <c:pt idx="2">
                  <c:v>160.01666666666671</c:v>
                </c:pt>
                <c:pt idx="3">
                  <c:v>155.4</c:v>
                </c:pt>
                <c:pt idx="4">
                  <c:v>165.55</c:v>
                </c:pt>
                <c:pt idx="5">
                  <c:v>165.4</c:v>
                </c:pt>
                <c:pt idx="6">
                  <c:v>200.06666666666669</c:v>
                </c:pt>
                <c:pt idx="7">
                  <c:v>181.73333333333329</c:v>
                </c:pt>
                <c:pt idx="8">
                  <c:v>167.85</c:v>
                </c:pt>
                <c:pt idx="9">
                  <c:v>159.68333333333331</c:v>
                </c:pt>
                <c:pt idx="10">
                  <c:v>167.85</c:v>
                </c:pt>
                <c:pt idx="11">
                  <c:v>157.6</c:v>
                </c:pt>
              </c:numCache>
            </c:numRef>
          </c:val>
          <c:extLst>
            <c:ext xmlns:c16="http://schemas.microsoft.com/office/drawing/2014/chart" uri="{C3380CC4-5D6E-409C-BE32-E72D297353CC}">
              <c16:uniqueId val="{00000000-FA8E-44EE-B034-D82268FDD946}"/>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Pick up'!$B$8</c:f>
              <c:strCache>
                <c:ptCount val="1"/>
                <c:pt idx="0">
                  <c:v>Max Individual Travelling Distance ((Kms)</c:v>
                </c:pt>
              </c:strCache>
            </c:strRef>
          </c:tx>
          <c:spPr>
            <a:solidFill>
              <a:schemeClr val="accent1"/>
            </a:solidFill>
            <a:ln>
              <a:noFill/>
            </a:ln>
            <a:effectLst/>
          </c:spPr>
          <c:invertIfNegative val="0"/>
          <c:cat>
            <c:strRef>
              <c:f>'EC Pick up'!$C$5:$N$5</c:f>
              <c:strCache>
                <c:ptCount val="12"/>
                <c:pt idx="0">
                  <c:v>CWS_TSP_pick</c:v>
                </c:pt>
                <c:pt idx="1">
                  <c:v>CWS_TSP_pick</c:v>
                </c:pt>
                <c:pt idx="2">
                  <c:v>GA10V8C_GMO_pick</c:v>
                </c:pt>
                <c:pt idx="3">
                  <c:v>GA10V8C_TSP_pick</c:v>
                </c:pt>
                <c:pt idx="4">
                  <c:v>GA10V9C_GMO_pick</c:v>
                </c:pt>
                <c:pt idx="5">
                  <c:v>GA10V9C_TSP_pick</c:v>
                </c:pt>
                <c:pt idx="6">
                  <c:v>manual_GMO_pick</c:v>
                </c:pt>
                <c:pt idx="7">
                  <c:v>manual_TSP_pick</c:v>
                </c:pt>
                <c:pt idx="8">
                  <c:v>min_distance11V9C_GMO_pick</c:v>
                </c:pt>
                <c:pt idx="9">
                  <c:v>min_distance11V9C_TSP_pick</c:v>
                </c:pt>
                <c:pt idx="10">
                  <c:v>min_distance10V9C_GMO_pick</c:v>
                </c:pt>
                <c:pt idx="11">
                  <c:v>min_distance10V9C_TSP_pick</c:v>
                </c:pt>
              </c:strCache>
            </c:strRef>
          </c:cat>
          <c:val>
            <c:numRef>
              <c:f>'EC Pick up'!$C$8:$N$8</c:f>
              <c:numCache>
                <c:formatCode>_-* #,##0_-;\-* #,##0_-;_-* "-"??_-;_-@_-</c:formatCode>
                <c:ptCount val="12"/>
                <c:pt idx="0">
                  <c:v>78.437999999999988</c:v>
                </c:pt>
                <c:pt idx="1">
                  <c:v>72.933999999999997</c:v>
                </c:pt>
                <c:pt idx="2">
                  <c:v>73.983000000000004</c:v>
                </c:pt>
                <c:pt idx="3">
                  <c:v>73.957999999999998</c:v>
                </c:pt>
                <c:pt idx="4">
                  <c:v>72.957999999999998</c:v>
                </c:pt>
                <c:pt idx="5">
                  <c:v>71.277999999999992</c:v>
                </c:pt>
                <c:pt idx="6">
                  <c:v>74.516999999999996</c:v>
                </c:pt>
                <c:pt idx="7">
                  <c:v>73.721999999999994</c:v>
                </c:pt>
                <c:pt idx="8">
                  <c:v>82.561999999999998</c:v>
                </c:pt>
                <c:pt idx="9">
                  <c:v>73.494</c:v>
                </c:pt>
                <c:pt idx="10">
                  <c:v>108.587</c:v>
                </c:pt>
                <c:pt idx="11">
                  <c:v>89.894999999999996</c:v>
                </c:pt>
              </c:numCache>
            </c:numRef>
          </c:val>
          <c:extLst>
            <c:ext xmlns:c16="http://schemas.microsoft.com/office/drawing/2014/chart" uri="{C3380CC4-5D6E-409C-BE32-E72D297353CC}">
              <c16:uniqueId val="{00000000-FF56-4701-92D5-6195D745BF20}"/>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Pick up'!$B$12</c:f>
              <c:strCache>
                <c:ptCount val="1"/>
                <c:pt idx="0">
                  <c:v>Total Travelling Duration (Mins)</c:v>
                </c:pt>
              </c:strCache>
            </c:strRef>
          </c:tx>
          <c:spPr>
            <a:solidFill>
              <a:schemeClr val="accent1"/>
            </a:solidFill>
            <a:ln>
              <a:noFill/>
            </a:ln>
            <a:effectLst/>
          </c:spPr>
          <c:invertIfNegative val="0"/>
          <c:cat>
            <c:strRef>
              <c:f>'EC Pick up'!$C$5:$N$5</c:f>
              <c:strCache>
                <c:ptCount val="12"/>
                <c:pt idx="0">
                  <c:v>CWS_TSP_pick</c:v>
                </c:pt>
                <c:pt idx="1">
                  <c:v>CWS_TSP_pick</c:v>
                </c:pt>
                <c:pt idx="2">
                  <c:v>GA10V8C_GMO_pick</c:v>
                </c:pt>
                <c:pt idx="3">
                  <c:v>GA10V8C_TSP_pick</c:v>
                </c:pt>
                <c:pt idx="4">
                  <c:v>GA10V9C_GMO_pick</c:v>
                </c:pt>
                <c:pt idx="5">
                  <c:v>GA10V9C_TSP_pick</c:v>
                </c:pt>
                <c:pt idx="6">
                  <c:v>manual_GMO_pick</c:v>
                </c:pt>
                <c:pt idx="7">
                  <c:v>manual_TSP_pick</c:v>
                </c:pt>
                <c:pt idx="8">
                  <c:v>min_distance11V9C_GMO_pick</c:v>
                </c:pt>
                <c:pt idx="9">
                  <c:v>min_distance11V9C_TSP_pick</c:v>
                </c:pt>
                <c:pt idx="10">
                  <c:v>min_distance10V9C_GMO_pick</c:v>
                </c:pt>
                <c:pt idx="11">
                  <c:v>min_distance10V9C_TSP_pick</c:v>
                </c:pt>
              </c:strCache>
            </c:strRef>
          </c:cat>
          <c:val>
            <c:numRef>
              <c:f>'EC Pick up'!$C$12:$N$12</c:f>
              <c:numCache>
                <c:formatCode>_-* #,##0_-;\-* #,##0_-;_-* "-"??_-;_-@_-</c:formatCode>
                <c:ptCount val="12"/>
                <c:pt idx="0">
                  <c:v>1188.7666666666664</c:v>
                </c:pt>
                <c:pt idx="1">
                  <c:v>1159.4166666666667</c:v>
                </c:pt>
                <c:pt idx="2">
                  <c:v>1243.05</c:v>
                </c:pt>
                <c:pt idx="3">
                  <c:v>1238.4166666666667</c:v>
                </c:pt>
                <c:pt idx="4">
                  <c:v>1244.8666666666668</c:v>
                </c:pt>
                <c:pt idx="5">
                  <c:v>1218.5</c:v>
                </c:pt>
                <c:pt idx="6">
                  <c:v>1192.6333333333332</c:v>
                </c:pt>
                <c:pt idx="7">
                  <c:v>1185.8833333333337</c:v>
                </c:pt>
                <c:pt idx="8">
                  <c:v>1173.55</c:v>
                </c:pt>
                <c:pt idx="9">
                  <c:v>1158.6833333333332</c:v>
                </c:pt>
                <c:pt idx="10">
                  <c:v>1168.7333333333331</c:v>
                </c:pt>
                <c:pt idx="11">
                  <c:v>1153.1666666666667</c:v>
                </c:pt>
              </c:numCache>
            </c:numRef>
          </c:val>
          <c:extLst>
            <c:ext xmlns:c16="http://schemas.microsoft.com/office/drawing/2014/chart" uri="{C3380CC4-5D6E-409C-BE32-E72D297353CC}">
              <c16:uniqueId val="{00000000-FBC6-42FF-9B59-B5E047BC3BEC}"/>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Pick up'!$B$14</c:f>
              <c:strCache>
                <c:ptCount val="1"/>
                <c:pt idx="0">
                  <c:v>Max Individual Travelling Duration (Mins)</c:v>
                </c:pt>
              </c:strCache>
            </c:strRef>
          </c:tx>
          <c:spPr>
            <a:solidFill>
              <a:schemeClr val="accent1"/>
            </a:solidFill>
            <a:ln>
              <a:noFill/>
            </a:ln>
            <a:effectLst/>
          </c:spPr>
          <c:invertIfNegative val="0"/>
          <c:cat>
            <c:strRef>
              <c:f>'EC Pick up'!$C$5:$N$5</c:f>
              <c:strCache>
                <c:ptCount val="12"/>
                <c:pt idx="0">
                  <c:v>CWS_TSP_pick</c:v>
                </c:pt>
                <c:pt idx="1">
                  <c:v>CWS_TSP_pick</c:v>
                </c:pt>
                <c:pt idx="2">
                  <c:v>GA10V8C_GMO_pick</c:v>
                </c:pt>
                <c:pt idx="3">
                  <c:v>GA10V8C_TSP_pick</c:v>
                </c:pt>
                <c:pt idx="4">
                  <c:v>GA10V9C_GMO_pick</c:v>
                </c:pt>
                <c:pt idx="5">
                  <c:v>GA10V9C_TSP_pick</c:v>
                </c:pt>
                <c:pt idx="6">
                  <c:v>manual_GMO_pick</c:v>
                </c:pt>
                <c:pt idx="7">
                  <c:v>manual_TSP_pick</c:v>
                </c:pt>
                <c:pt idx="8">
                  <c:v>min_distance11V9C_GMO_pick</c:v>
                </c:pt>
                <c:pt idx="9">
                  <c:v>min_distance11V9C_TSP_pick</c:v>
                </c:pt>
                <c:pt idx="10">
                  <c:v>min_distance10V9C_GMO_pick</c:v>
                </c:pt>
                <c:pt idx="11">
                  <c:v>min_distance10V9C_TSP_pick</c:v>
                </c:pt>
              </c:strCache>
            </c:strRef>
          </c:cat>
          <c:val>
            <c:numRef>
              <c:f>'EC Pick up'!$C$14:$N$14</c:f>
              <c:numCache>
                <c:formatCode>_-* #,##0_-;\-* #,##0_-;_-* "-"??_-;_-@_-</c:formatCode>
                <c:ptCount val="12"/>
                <c:pt idx="0">
                  <c:v>170.31666666666669</c:v>
                </c:pt>
                <c:pt idx="1">
                  <c:v>166.65</c:v>
                </c:pt>
                <c:pt idx="2">
                  <c:v>150.23333333333329</c:v>
                </c:pt>
                <c:pt idx="3">
                  <c:v>149.9666666666667</c:v>
                </c:pt>
                <c:pt idx="4">
                  <c:v>161.38333333333341</c:v>
                </c:pt>
                <c:pt idx="5">
                  <c:v>149.98333333333329</c:v>
                </c:pt>
                <c:pt idx="6">
                  <c:v>175.7</c:v>
                </c:pt>
                <c:pt idx="7">
                  <c:v>182.51666666666671</c:v>
                </c:pt>
                <c:pt idx="8">
                  <c:v>173.0333333333333</c:v>
                </c:pt>
                <c:pt idx="9">
                  <c:v>159.15</c:v>
                </c:pt>
                <c:pt idx="10">
                  <c:v>190.68333333333331</c:v>
                </c:pt>
                <c:pt idx="11">
                  <c:v>171.85</c:v>
                </c:pt>
              </c:numCache>
            </c:numRef>
          </c:val>
          <c:extLst>
            <c:ext xmlns:c16="http://schemas.microsoft.com/office/drawing/2014/chart" uri="{C3380CC4-5D6E-409C-BE32-E72D297353CC}">
              <c16:uniqueId val="{00000000-D71D-4557-86E4-D7769B686D01}"/>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Drop'!$B$8</c:f>
              <c:strCache>
                <c:ptCount val="1"/>
                <c:pt idx="0">
                  <c:v>Max Individual Travelling Distance ((Kms)</c:v>
                </c:pt>
              </c:strCache>
            </c:strRef>
          </c:tx>
          <c:spPr>
            <a:solidFill>
              <a:schemeClr val="accent1"/>
            </a:solidFill>
            <a:ln>
              <a:noFill/>
            </a:ln>
            <a:effectLst/>
          </c:spPr>
          <c:invertIfNegative val="0"/>
          <c:cat>
            <c:strRef>
              <c:f>'GS Drop'!$C$5:$J$5</c:f>
              <c:strCache>
                <c:ptCount val="8"/>
                <c:pt idx="0">
                  <c:v>CWS_GMO_drop</c:v>
                </c:pt>
                <c:pt idx="1">
                  <c:v>CWS_TSP_drop</c:v>
                </c:pt>
                <c:pt idx="2">
                  <c:v>GA14V9C_GMO_drop</c:v>
                </c:pt>
                <c:pt idx="3">
                  <c:v>GA14V9C_TSP_drop</c:v>
                </c:pt>
                <c:pt idx="4">
                  <c:v>GA15V8C_GMO_drop</c:v>
                </c:pt>
                <c:pt idx="5">
                  <c:v>GA15V8C_TSP_drop</c:v>
                </c:pt>
                <c:pt idx="6">
                  <c:v>min_distance_GMO_drop</c:v>
                </c:pt>
                <c:pt idx="7">
                  <c:v>Min_distance_TSP_drop</c:v>
                </c:pt>
              </c:strCache>
            </c:strRef>
          </c:cat>
          <c:val>
            <c:numRef>
              <c:f>'GS Drop'!$C$8:$J$8</c:f>
              <c:numCache>
                <c:formatCode>0</c:formatCode>
                <c:ptCount val="8"/>
                <c:pt idx="0">
                  <c:v>79.677000000000007</c:v>
                </c:pt>
                <c:pt idx="1">
                  <c:v>78.352000000000004</c:v>
                </c:pt>
                <c:pt idx="2">
                  <c:v>81.323999999999998</c:v>
                </c:pt>
                <c:pt idx="3">
                  <c:v>75.951999999999998</c:v>
                </c:pt>
                <c:pt idx="4">
                  <c:v>87.522999999999996</c:v>
                </c:pt>
                <c:pt idx="5">
                  <c:v>87.522999999999996</c:v>
                </c:pt>
                <c:pt idx="6">
                  <c:v>88.532000000000011</c:v>
                </c:pt>
                <c:pt idx="7">
                  <c:v>81.325000000000003</c:v>
                </c:pt>
              </c:numCache>
            </c:numRef>
          </c:val>
          <c:extLst>
            <c:ext xmlns:c16="http://schemas.microsoft.com/office/drawing/2014/chart" uri="{C3380CC4-5D6E-409C-BE32-E72D297353CC}">
              <c16:uniqueId val="{00000000-C47F-4B54-8E99-ED9F436C21DE}"/>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Drop'!$B$14</c:f>
              <c:strCache>
                <c:ptCount val="1"/>
                <c:pt idx="0">
                  <c:v>Max Individual Travelling Duration (Mins)</c:v>
                </c:pt>
              </c:strCache>
            </c:strRef>
          </c:tx>
          <c:spPr>
            <a:solidFill>
              <a:schemeClr val="accent1"/>
            </a:solidFill>
            <a:ln>
              <a:noFill/>
            </a:ln>
            <a:effectLst/>
          </c:spPr>
          <c:invertIfNegative val="0"/>
          <c:cat>
            <c:strRef>
              <c:f>'GS Drop'!$C$5:$J$5</c:f>
              <c:strCache>
                <c:ptCount val="8"/>
                <c:pt idx="0">
                  <c:v>CWS_GMO_drop</c:v>
                </c:pt>
                <c:pt idx="1">
                  <c:v>CWS_TSP_drop</c:v>
                </c:pt>
                <c:pt idx="2">
                  <c:v>GA14V9C_GMO_drop</c:v>
                </c:pt>
                <c:pt idx="3">
                  <c:v>GA14V9C_TSP_drop</c:v>
                </c:pt>
                <c:pt idx="4">
                  <c:v>GA15V8C_GMO_drop</c:v>
                </c:pt>
                <c:pt idx="5">
                  <c:v>GA15V8C_TSP_drop</c:v>
                </c:pt>
                <c:pt idx="6">
                  <c:v>min_distance_GMO_drop</c:v>
                </c:pt>
                <c:pt idx="7">
                  <c:v>Min_distance_TSP_drop</c:v>
                </c:pt>
              </c:strCache>
            </c:strRef>
          </c:cat>
          <c:val>
            <c:numRef>
              <c:f>'GS Drop'!$C$14:$J$14</c:f>
              <c:numCache>
                <c:formatCode>_-* #,##0_-;\-* #,##0_-;_-* "-"??_-;_-@_-</c:formatCode>
                <c:ptCount val="8"/>
                <c:pt idx="0">
                  <c:v>173.8333333333334</c:v>
                </c:pt>
                <c:pt idx="1">
                  <c:v>174.88333333333341</c:v>
                </c:pt>
                <c:pt idx="2">
                  <c:v>168.6</c:v>
                </c:pt>
                <c:pt idx="3">
                  <c:v>158.28333333333339</c:v>
                </c:pt>
                <c:pt idx="4">
                  <c:v>176.4</c:v>
                </c:pt>
                <c:pt idx="5">
                  <c:v>176.4</c:v>
                </c:pt>
                <c:pt idx="6">
                  <c:v>183.16666666666671</c:v>
                </c:pt>
                <c:pt idx="7">
                  <c:v>160.1166666666667</c:v>
                </c:pt>
              </c:numCache>
            </c:numRef>
          </c:val>
          <c:extLst>
            <c:ext xmlns:c16="http://schemas.microsoft.com/office/drawing/2014/chart" uri="{C3380CC4-5D6E-409C-BE32-E72D297353CC}">
              <c16:uniqueId val="{00000000-34B2-4AD1-BF13-4528D9704376}"/>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Pick up'!$B$8</c:f>
              <c:strCache>
                <c:ptCount val="1"/>
                <c:pt idx="0">
                  <c:v>Max Individual Travelling Distance ((Kms)</c:v>
                </c:pt>
              </c:strCache>
            </c:strRef>
          </c:tx>
          <c:spPr>
            <a:solidFill>
              <a:schemeClr val="accent1"/>
            </a:solidFill>
            <a:ln>
              <a:noFill/>
            </a:ln>
            <a:effectLst/>
          </c:spPr>
          <c:invertIfNegative val="0"/>
          <c:cat>
            <c:strRef>
              <c:f>'GS Pick up'!$C$5:$J$5</c:f>
              <c:strCache>
                <c:ptCount val="8"/>
                <c:pt idx="0">
                  <c:v>CWS_GMO_pick</c:v>
                </c:pt>
                <c:pt idx="1">
                  <c:v>CWS_TSP_pick</c:v>
                </c:pt>
                <c:pt idx="2">
                  <c:v>GA14V9C_GMO_pick</c:v>
                </c:pt>
                <c:pt idx="3">
                  <c:v>GA14V9C_TSP_pick</c:v>
                </c:pt>
                <c:pt idx="4">
                  <c:v>GA15V8C_GMO_pick</c:v>
                </c:pt>
                <c:pt idx="5">
                  <c:v>GA15V8C_TSP_pick</c:v>
                </c:pt>
                <c:pt idx="6">
                  <c:v>Min_distance_GMO_pick</c:v>
                </c:pt>
                <c:pt idx="7">
                  <c:v>min_distance_TSP_pick</c:v>
                </c:pt>
              </c:strCache>
            </c:strRef>
          </c:cat>
          <c:val>
            <c:numRef>
              <c:f>'GS Pick up'!$C$8:$J$8</c:f>
              <c:numCache>
                <c:formatCode>_-* #,##0_-;\-* #,##0_-;_-* "-"??_-;_-@_-</c:formatCode>
                <c:ptCount val="8"/>
                <c:pt idx="0">
                  <c:v>68.134</c:v>
                </c:pt>
                <c:pt idx="1">
                  <c:v>65.186000000000007</c:v>
                </c:pt>
                <c:pt idx="2">
                  <c:v>81.584000000000003</c:v>
                </c:pt>
                <c:pt idx="3">
                  <c:v>73.206999999999994</c:v>
                </c:pt>
                <c:pt idx="4">
                  <c:v>77.197999999999993</c:v>
                </c:pt>
                <c:pt idx="5">
                  <c:v>77.197999999999993</c:v>
                </c:pt>
                <c:pt idx="6">
                  <c:v>68.342999999999989</c:v>
                </c:pt>
                <c:pt idx="7">
                  <c:v>66.948999999999998</c:v>
                </c:pt>
              </c:numCache>
            </c:numRef>
          </c:val>
          <c:extLst>
            <c:ext xmlns:c16="http://schemas.microsoft.com/office/drawing/2014/chart" uri="{C3380CC4-5D6E-409C-BE32-E72D297353CC}">
              <c16:uniqueId val="{00000000-737C-4BBE-9291-FC54913C0EC2}"/>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Pick up'!$B$14</c:f>
              <c:strCache>
                <c:ptCount val="1"/>
                <c:pt idx="0">
                  <c:v>Max Individual Travelling Duration (Mins)</c:v>
                </c:pt>
              </c:strCache>
            </c:strRef>
          </c:tx>
          <c:spPr>
            <a:solidFill>
              <a:schemeClr val="accent1"/>
            </a:solidFill>
            <a:ln>
              <a:noFill/>
            </a:ln>
            <a:effectLst/>
          </c:spPr>
          <c:invertIfNegative val="0"/>
          <c:cat>
            <c:strRef>
              <c:f>'GS Pick up'!$C$5:$J$5</c:f>
              <c:strCache>
                <c:ptCount val="8"/>
                <c:pt idx="0">
                  <c:v>CWS_GMO_pick</c:v>
                </c:pt>
                <c:pt idx="1">
                  <c:v>CWS_TSP_pick</c:v>
                </c:pt>
                <c:pt idx="2">
                  <c:v>GA14V9C_GMO_pick</c:v>
                </c:pt>
                <c:pt idx="3">
                  <c:v>GA14V9C_TSP_pick</c:v>
                </c:pt>
                <c:pt idx="4">
                  <c:v>GA15V8C_GMO_pick</c:v>
                </c:pt>
                <c:pt idx="5">
                  <c:v>GA15V8C_TSP_pick</c:v>
                </c:pt>
                <c:pt idx="6">
                  <c:v>Min_distance_GMO_pick</c:v>
                </c:pt>
                <c:pt idx="7">
                  <c:v>min_distance_TSP_pick</c:v>
                </c:pt>
              </c:strCache>
            </c:strRef>
          </c:cat>
          <c:val>
            <c:numRef>
              <c:f>'GS Pick up'!$C$14:$J$14</c:f>
              <c:numCache>
                <c:formatCode>_-* #,##0_-;\-* #,##0_-;_-* "-"??_-;_-@_-</c:formatCode>
                <c:ptCount val="8"/>
                <c:pt idx="0">
                  <c:v>132.31666666666669</c:v>
                </c:pt>
                <c:pt idx="1">
                  <c:v>130.4666666666667</c:v>
                </c:pt>
                <c:pt idx="2">
                  <c:v>166.8833333333333</c:v>
                </c:pt>
                <c:pt idx="3">
                  <c:v>154.93333333333339</c:v>
                </c:pt>
                <c:pt idx="4">
                  <c:v>164.85</c:v>
                </c:pt>
                <c:pt idx="5">
                  <c:v>164.85</c:v>
                </c:pt>
                <c:pt idx="6">
                  <c:v>146.9</c:v>
                </c:pt>
                <c:pt idx="7">
                  <c:v>146.9</c:v>
                </c:pt>
              </c:numCache>
            </c:numRef>
          </c:val>
          <c:extLst>
            <c:ext xmlns:c16="http://schemas.microsoft.com/office/drawing/2014/chart" uri="{C3380CC4-5D6E-409C-BE32-E72D297353CC}">
              <c16:uniqueId val="{00000000-3E49-4503-B92A-CE766748ECA4}"/>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Drop'!$B$9</c:f>
              <c:strCache>
                <c:ptCount val="1"/>
                <c:pt idx="0">
                  <c:v>Min Individual Travelling Distance(Kms)</c:v>
                </c:pt>
              </c:strCache>
            </c:strRef>
          </c:tx>
          <c:spPr>
            <a:solidFill>
              <a:schemeClr val="accent1"/>
            </a:solidFill>
            <a:ln>
              <a:noFill/>
            </a:ln>
            <a:effectLst/>
          </c:spPr>
          <c:invertIfNegative val="0"/>
          <c:cat>
            <c:strRef>
              <c:f>'EC Drop'!$C$5:$N$5</c:f>
              <c:strCache>
                <c:ptCount val="12"/>
                <c:pt idx="0">
                  <c:v>CWS_GMO_drop</c:v>
                </c:pt>
                <c:pt idx="1">
                  <c:v>CWS_TSP_drop</c:v>
                </c:pt>
                <c:pt idx="2">
                  <c:v>GA10V8C_GMO_drop</c:v>
                </c:pt>
                <c:pt idx="3">
                  <c:v>GA10V8C_TSP_drop</c:v>
                </c:pt>
                <c:pt idx="4">
                  <c:v>GA10V9C_GMO_drop</c:v>
                </c:pt>
                <c:pt idx="5">
                  <c:v>GA10V9C_TSP_drop</c:v>
                </c:pt>
                <c:pt idx="6">
                  <c:v>manual_GMO_drop</c:v>
                </c:pt>
                <c:pt idx="7">
                  <c:v>manual_TSP_drop</c:v>
                </c:pt>
                <c:pt idx="8">
                  <c:v>min_distance11V9C_GMO_drop</c:v>
                </c:pt>
                <c:pt idx="9">
                  <c:v>min_distance11V9C_TSP_drop</c:v>
                </c:pt>
                <c:pt idx="10">
                  <c:v>min_distance10V9C_GMO_drop</c:v>
                </c:pt>
                <c:pt idx="11">
                  <c:v>min_distance10V9C_TSP_drop</c:v>
                </c:pt>
              </c:strCache>
            </c:strRef>
          </c:cat>
          <c:val>
            <c:numRef>
              <c:f>'EC Drop'!$C$9:$N$9</c:f>
              <c:numCache>
                <c:formatCode>_-* #,##0_-;\-* #,##0_-;_-* "-"??_-;_-@_-</c:formatCode>
                <c:ptCount val="12"/>
                <c:pt idx="0">
                  <c:v>14.134</c:v>
                </c:pt>
                <c:pt idx="1">
                  <c:v>14.134</c:v>
                </c:pt>
                <c:pt idx="2">
                  <c:v>14.134</c:v>
                </c:pt>
                <c:pt idx="3">
                  <c:v>14.134</c:v>
                </c:pt>
                <c:pt idx="4">
                  <c:v>14.134</c:v>
                </c:pt>
                <c:pt idx="5">
                  <c:v>14.134</c:v>
                </c:pt>
                <c:pt idx="6">
                  <c:v>14.134</c:v>
                </c:pt>
                <c:pt idx="7">
                  <c:v>14.134</c:v>
                </c:pt>
                <c:pt idx="8">
                  <c:v>13.342000000000001</c:v>
                </c:pt>
                <c:pt idx="9">
                  <c:v>13.342000000000001</c:v>
                </c:pt>
                <c:pt idx="10">
                  <c:v>13.342000000000001</c:v>
                </c:pt>
                <c:pt idx="11">
                  <c:v>13.342000000000001</c:v>
                </c:pt>
              </c:numCache>
            </c:numRef>
          </c:val>
          <c:extLst>
            <c:ext xmlns:c16="http://schemas.microsoft.com/office/drawing/2014/chart" uri="{C3380CC4-5D6E-409C-BE32-E72D297353CC}">
              <c16:uniqueId val="{00000000-E829-4124-A31C-FE78A11E0EB7}"/>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Drop'!$B$15</c:f>
              <c:strCache>
                <c:ptCount val="1"/>
                <c:pt idx="0">
                  <c:v>Min Individual Travelling Duration (Mins)</c:v>
                </c:pt>
              </c:strCache>
            </c:strRef>
          </c:tx>
          <c:spPr>
            <a:solidFill>
              <a:schemeClr val="accent1"/>
            </a:solidFill>
            <a:ln>
              <a:noFill/>
            </a:ln>
            <a:effectLst/>
          </c:spPr>
          <c:invertIfNegative val="0"/>
          <c:cat>
            <c:strRef>
              <c:f>'EC Drop'!$C$5:$N$5</c:f>
              <c:strCache>
                <c:ptCount val="12"/>
                <c:pt idx="0">
                  <c:v>CWS_GMO_drop</c:v>
                </c:pt>
                <c:pt idx="1">
                  <c:v>CWS_TSP_drop</c:v>
                </c:pt>
                <c:pt idx="2">
                  <c:v>GA10V8C_GMO_drop</c:v>
                </c:pt>
                <c:pt idx="3">
                  <c:v>GA10V8C_TSP_drop</c:v>
                </c:pt>
                <c:pt idx="4">
                  <c:v>GA10V9C_GMO_drop</c:v>
                </c:pt>
                <c:pt idx="5">
                  <c:v>GA10V9C_TSP_drop</c:v>
                </c:pt>
                <c:pt idx="6">
                  <c:v>manual_GMO_drop</c:v>
                </c:pt>
                <c:pt idx="7">
                  <c:v>manual_TSP_drop</c:v>
                </c:pt>
                <c:pt idx="8">
                  <c:v>min_distance11V9C_GMO_drop</c:v>
                </c:pt>
                <c:pt idx="9">
                  <c:v>min_distance11V9C_TSP_drop</c:v>
                </c:pt>
                <c:pt idx="10">
                  <c:v>min_distance10V9C_GMO_drop</c:v>
                </c:pt>
                <c:pt idx="11">
                  <c:v>min_distance10V9C_TSP_drop</c:v>
                </c:pt>
              </c:strCache>
            </c:strRef>
          </c:cat>
          <c:val>
            <c:numRef>
              <c:f>'EC Drop'!$C$15:$N$15</c:f>
              <c:numCache>
                <c:formatCode>_-* #,##0_-;\-* #,##0_-;_-* "-"??_-;_-@_-</c:formatCode>
                <c:ptCount val="12"/>
                <c:pt idx="0">
                  <c:v>21.766666666666669</c:v>
                </c:pt>
                <c:pt idx="1">
                  <c:v>21.766666666666669</c:v>
                </c:pt>
                <c:pt idx="2">
                  <c:v>21.766666666666669</c:v>
                </c:pt>
                <c:pt idx="3">
                  <c:v>21.766666666666669</c:v>
                </c:pt>
                <c:pt idx="4">
                  <c:v>21.766666666666669</c:v>
                </c:pt>
                <c:pt idx="5">
                  <c:v>21.766666666666669</c:v>
                </c:pt>
                <c:pt idx="6">
                  <c:v>21.766666666666669</c:v>
                </c:pt>
                <c:pt idx="7">
                  <c:v>21.766666666666669</c:v>
                </c:pt>
                <c:pt idx="8">
                  <c:v>20.116666666666671</c:v>
                </c:pt>
                <c:pt idx="9">
                  <c:v>20.116666666666671</c:v>
                </c:pt>
                <c:pt idx="10">
                  <c:v>20.116666666666671</c:v>
                </c:pt>
                <c:pt idx="11">
                  <c:v>20.116666666666671</c:v>
                </c:pt>
              </c:numCache>
            </c:numRef>
          </c:val>
          <c:extLst>
            <c:ext xmlns:c16="http://schemas.microsoft.com/office/drawing/2014/chart" uri="{C3380CC4-5D6E-409C-BE32-E72D297353CC}">
              <c16:uniqueId val="{00000000-F00D-4C63-B0C3-C2E549C2216C}"/>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Pick up'!$B$9</c:f>
              <c:strCache>
                <c:ptCount val="1"/>
                <c:pt idx="0">
                  <c:v>Min Individual Travelling Distance(Kms)</c:v>
                </c:pt>
              </c:strCache>
            </c:strRef>
          </c:tx>
          <c:spPr>
            <a:solidFill>
              <a:schemeClr val="accent1"/>
            </a:solidFill>
            <a:ln>
              <a:noFill/>
            </a:ln>
            <a:effectLst/>
          </c:spPr>
          <c:invertIfNegative val="0"/>
          <c:cat>
            <c:strRef>
              <c:f>'EC Pick up'!$C$5:$N$5</c:f>
              <c:strCache>
                <c:ptCount val="12"/>
                <c:pt idx="0">
                  <c:v>CWS_TSP_pick</c:v>
                </c:pt>
                <c:pt idx="1">
                  <c:v>CWS_TSP_pick</c:v>
                </c:pt>
                <c:pt idx="2">
                  <c:v>GA10V8C_GMO_pick</c:v>
                </c:pt>
                <c:pt idx="3">
                  <c:v>GA10V8C_TSP_pick</c:v>
                </c:pt>
                <c:pt idx="4">
                  <c:v>GA10V9C_GMO_pick</c:v>
                </c:pt>
                <c:pt idx="5">
                  <c:v>GA10V9C_TSP_pick</c:v>
                </c:pt>
                <c:pt idx="6">
                  <c:v>manual_GMO_pick</c:v>
                </c:pt>
                <c:pt idx="7">
                  <c:v>manual_TSP_pick</c:v>
                </c:pt>
                <c:pt idx="8">
                  <c:v>min_distance11V9C_GMO_pick</c:v>
                </c:pt>
                <c:pt idx="9">
                  <c:v>min_distance11V9C_TSP_pick</c:v>
                </c:pt>
                <c:pt idx="10">
                  <c:v>min_distance10V9C_GMO_pick</c:v>
                </c:pt>
                <c:pt idx="11">
                  <c:v>min_distance10V9C_TSP_pick</c:v>
                </c:pt>
              </c:strCache>
            </c:strRef>
          </c:cat>
          <c:val>
            <c:numRef>
              <c:f>'EC Pick up'!$C$9:$N$9</c:f>
              <c:numCache>
                <c:formatCode>_-* #,##0_-;\-* #,##0_-;_-* "-"??_-;_-@_-</c:formatCode>
                <c:ptCount val="12"/>
                <c:pt idx="0">
                  <c:v>11.346</c:v>
                </c:pt>
                <c:pt idx="1">
                  <c:v>11.346</c:v>
                </c:pt>
                <c:pt idx="2">
                  <c:v>11.346</c:v>
                </c:pt>
                <c:pt idx="3">
                  <c:v>11.346</c:v>
                </c:pt>
                <c:pt idx="4">
                  <c:v>11.346</c:v>
                </c:pt>
                <c:pt idx="5">
                  <c:v>11.346</c:v>
                </c:pt>
                <c:pt idx="6">
                  <c:v>11.346</c:v>
                </c:pt>
                <c:pt idx="7">
                  <c:v>11.346</c:v>
                </c:pt>
                <c:pt idx="8">
                  <c:v>11.346</c:v>
                </c:pt>
                <c:pt idx="9">
                  <c:v>11.346</c:v>
                </c:pt>
                <c:pt idx="10">
                  <c:v>11.346</c:v>
                </c:pt>
                <c:pt idx="11">
                  <c:v>11.346</c:v>
                </c:pt>
              </c:numCache>
            </c:numRef>
          </c:val>
          <c:extLst>
            <c:ext xmlns:c16="http://schemas.microsoft.com/office/drawing/2014/chart" uri="{C3380CC4-5D6E-409C-BE32-E72D297353CC}">
              <c16:uniqueId val="{00000000-3243-4C69-9788-7DE57537700F}"/>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Pick up'!$B$15</c:f>
              <c:strCache>
                <c:ptCount val="1"/>
                <c:pt idx="0">
                  <c:v>Min Individual Travelling Duration (Mins)</c:v>
                </c:pt>
              </c:strCache>
            </c:strRef>
          </c:tx>
          <c:spPr>
            <a:solidFill>
              <a:schemeClr val="accent1"/>
            </a:solidFill>
            <a:ln>
              <a:noFill/>
            </a:ln>
            <a:effectLst/>
          </c:spPr>
          <c:invertIfNegative val="0"/>
          <c:cat>
            <c:strRef>
              <c:f>'EC Pick up'!$C$5:$N$5</c:f>
              <c:strCache>
                <c:ptCount val="12"/>
                <c:pt idx="0">
                  <c:v>CWS_TSP_pick</c:v>
                </c:pt>
                <c:pt idx="1">
                  <c:v>CWS_TSP_pick</c:v>
                </c:pt>
                <c:pt idx="2">
                  <c:v>GA10V8C_GMO_pick</c:v>
                </c:pt>
                <c:pt idx="3">
                  <c:v>GA10V8C_TSP_pick</c:v>
                </c:pt>
                <c:pt idx="4">
                  <c:v>GA10V9C_GMO_pick</c:v>
                </c:pt>
                <c:pt idx="5">
                  <c:v>GA10V9C_TSP_pick</c:v>
                </c:pt>
                <c:pt idx="6">
                  <c:v>manual_GMO_pick</c:v>
                </c:pt>
                <c:pt idx="7">
                  <c:v>manual_TSP_pick</c:v>
                </c:pt>
                <c:pt idx="8">
                  <c:v>min_distance11V9C_GMO_pick</c:v>
                </c:pt>
                <c:pt idx="9">
                  <c:v>min_distance11V9C_TSP_pick</c:v>
                </c:pt>
                <c:pt idx="10">
                  <c:v>min_distance10V9C_GMO_pick</c:v>
                </c:pt>
                <c:pt idx="11">
                  <c:v>min_distance10V9C_TSP_pick</c:v>
                </c:pt>
              </c:strCache>
            </c:strRef>
          </c:cat>
          <c:val>
            <c:numRef>
              <c:f>'EC Pick up'!$C$15:$N$15</c:f>
              <c:numCache>
                <c:formatCode>_-* #,##0_-;\-* #,##0_-;_-* "-"??_-;_-@_-</c:formatCode>
                <c:ptCount val="12"/>
                <c:pt idx="0">
                  <c:v>17.666666666666671</c:v>
                </c:pt>
                <c:pt idx="1">
                  <c:v>17.666666666666671</c:v>
                </c:pt>
                <c:pt idx="2">
                  <c:v>17.666666666666671</c:v>
                </c:pt>
                <c:pt idx="3">
                  <c:v>17.666666666666671</c:v>
                </c:pt>
                <c:pt idx="4">
                  <c:v>17.666666666666671</c:v>
                </c:pt>
                <c:pt idx="5">
                  <c:v>17.666666666666671</c:v>
                </c:pt>
                <c:pt idx="6">
                  <c:v>17.666666666666671</c:v>
                </c:pt>
                <c:pt idx="7">
                  <c:v>17.666666666666671</c:v>
                </c:pt>
                <c:pt idx="8">
                  <c:v>17.666666666666671</c:v>
                </c:pt>
                <c:pt idx="9">
                  <c:v>17.666666666666671</c:v>
                </c:pt>
                <c:pt idx="10">
                  <c:v>17.666666666666671</c:v>
                </c:pt>
                <c:pt idx="11">
                  <c:v>17.666666666666671</c:v>
                </c:pt>
              </c:numCache>
            </c:numRef>
          </c:val>
          <c:extLst>
            <c:ext xmlns:c16="http://schemas.microsoft.com/office/drawing/2014/chart" uri="{C3380CC4-5D6E-409C-BE32-E72D297353CC}">
              <c16:uniqueId val="{00000000-546F-45A6-8D5F-1F9B156C361E}"/>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Drop'!$B$9</c:f>
              <c:strCache>
                <c:ptCount val="1"/>
                <c:pt idx="0">
                  <c:v>Min Individual Travelling Distance(Kms)</c:v>
                </c:pt>
              </c:strCache>
            </c:strRef>
          </c:tx>
          <c:spPr>
            <a:solidFill>
              <a:schemeClr val="accent1"/>
            </a:solidFill>
            <a:ln>
              <a:noFill/>
            </a:ln>
            <a:effectLst/>
          </c:spPr>
          <c:invertIfNegative val="0"/>
          <c:cat>
            <c:strRef>
              <c:f>'GS Drop'!$C$5:$J$5</c:f>
              <c:strCache>
                <c:ptCount val="8"/>
                <c:pt idx="0">
                  <c:v>CWS_GMO_drop</c:v>
                </c:pt>
                <c:pt idx="1">
                  <c:v>CWS_TSP_drop</c:v>
                </c:pt>
                <c:pt idx="2">
                  <c:v>GA14V9C_GMO_drop</c:v>
                </c:pt>
                <c:pt idx="3">
                  <c:v>GA14V9C_TSP_drop</c:v>
                </c:pt>
                <c:pt idx="4">
                  <c:v>GA15V8C_GMO_drop</c:v>
                </c:pt>
                <c:pt idx="5">
                  <c:v>GA15V8C_TSP_drop</c:v>
                </c:pt>
                <c:pt idx="6">
                  <c:v>min_distance_GMO_drop</c:v>
                </c:pt>
                <c:pt idx="7">
                  <c:v>Min_distance_TSP_drop</c:v>
                </c:pt>
              </c:strCache>
            </c:strRef>
          </c:cat>
          <c:val>
            <c:numRef>
              <c:f>'GS Drop'!$C$9:$J$9</c:f>
              <c:numCache>
                <c:formatCode>0</c:formatCode>
                <c:ptCount val="8"/>
                <c:pt idx="0">
                  <c:v>13.663</c:v>
                </c:pt>
                <c:pt idx="1">
                  <c:v>13.663</c:v>
                </c:pt>
                <c:pt idx="2">
                  <c:v>13.663</c:v>
                </c:pt>
                <c:pt idx="3">
                  <c:v>13.663</c:v>
                </c:pt>
                <c:pt idx="4">
                  <c:v>13.663</c:v>
                </c:pt>
                <c:pt idx="5">
                  <c:v>13.545999999999999</c:v>
                </c:pt>
                <c:pt idx="6">
                  <c:v>13.663</c:v>
                </c:pt>
                <c:pt idx="7">
                  <c:v>13.663</c:v>
                </c:pt>
              </c:numCache>
            </c:numRef>
          </c:val>
          <c:extLst>
            <c:ext xmlns:c16="http://schemas.microsoft.com/office/drawing/2014/chart" uri="{C3380CC4-5D6E-409C-BE32-E72D297353CC}">
              <c16:uniqueId val="{00000000-CFEC-4BBD-92C8-9EDB6D73FD4A}"/>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Drop'!$B$6</c:f>
              <c:strCache>
                <c:ptCount val="1"/>
                <c:pt idx="0">
                  <c:v>Total Travelled Distance (Kms)</c:v>
                </c:pt>
              </c:strCache>
            </c:strRef>
          </c:tx>
          <c:spPr>
            <a:solidFill>
              <a:schemeClr val="accent1"/>
            </a:solidFill>
            <a:ln>
              <a:noFill/>
            </a:ln>
            <a:effectLst/>
          </c:spPr>
          <c:invertIfNegative val="0"/>
          <c:cat>
            <c:strRef>
              <c:f>'EC Drop'!$C$5:$N$5</c:f>
              <c:strCache>
                <c:ptCount val="12"/>
                <c:pt idx="0">
                  <c:v>CWS_GMO_drop</c:v>
                </c:pt>
                <c:pt idx="1">
                  <c:v>CWS_TSP_drop</c:v>
                </c:pt>
                <c:pt idx="2">
                  <c:v>GA10V8C_GMO_drop</c:v>
                </c:pt>
                <c:pt idx="3">
                  <c:v>GA10V8C_TSP_drop</c:v>
                </c:pt>
                <c:pt idx="4">
                  <c:v>GA10V9C_GMO_drop</c:v>
                </c:pt>
                <c:pt idx="5">
                  <c:v>GA10V9C_TSP_drop</c:v>
                </c:pt>
                <c:pt idx="6">
                  <c:v>manual_GMO_drop</c:v>
                </c:pt>
                <c:pt idx="7">
                  <c:v>manual_TSP_drop</c:v>
                </c:pt>
                <c:pt idx="8">
                  <c:v>min_distance11V9C_GMO_drop</c:v>
                </c:pt>
                <c:pt idx="9">
                  <c:v>min_distance11V9C_TSP_drop</c:v>
                </c:pt>
                <c:pt idx="10">
                  <c:v>min_distance10V9C_GMO_drop</c:v>
                </c:pt>
                <c:pt idx="11">
                  <c:v>min_distance10V9C_TSP_drop</c:v>
                </c:pt>
              </c:strCache>
            </c:strRef>
          </c:cat>
          <c:val>
            <c:numRef>
              <c:f>'EC Drop'!$C$6:$N$6</c:f>
              <c:numCache>
                <c:formatCode>_-* #,##0_-;\-* #,##0_-;_-* "-"??_-;_-@_-</c:formatCode>
                <c:ptCount val="12"/>
                <c:pt idx="0">
                  <c:v>637.67800000000011</c:v>
                </c:pt>
                <c:pt idx="1">
                  <c:v>611.13699999999994</c:v>
                </c:pt>
                <c:pt idx="2">
                  <c:v>652.34900000000005</c:v>
                </c:pt>
                <c:pt idx="3">
                  <c:v>631.89599999999996</c:v>
                </c:pt>
                <c:pt idx="4">
                  <c:v>638.83100000000002</c:v>
                </c:pt>
                <c:pt idx="5">
                  <c:v>611.09900000000005</c:v>
                </c:pt>
                <c:pt idx="6">
                  <c:v>612.85400000000004</c:v>
                </c:pt>
                <c:pt idx="7">
                  <c:v>582.13900000000001</c:v>
                </c:pt>
                <c:pt idx="8">
                  <c:v>592.31999999999994</c:v>
                </c:pt>
                <c:pt idx="9">
                  <c:v>576.57299999999998</c:v>
                </c:pt>
                <c:pt idx="10">
                  <c:v>570.2940000000001</c:v>
                </c:pt>
                <c:pt idx="11">
                  <c:v>560.43000000000006</c:v>
                </c:pt>
              </c:numCache>
            </c:numRef>
          </c:val>
          <c:extLst>
            <c:ext xmlns:c16="http://schemas.microsoft.com/office/drawing/2014/chart" uri="{C3380CC4-5D6E-409C-BE32-E72D297353CC}">
              <c16:uniqueId val="{00000000-3903-4552-90F7-E78056FA7BEF}"/>
            </c:ext>
          </c:extLst>
        </c:ser>
        <c:dLbls>
          <c:showLegendKey val="0"/>
          <c:showVal val="0"/>
          <c:showCatName val="0"/>
          <c:showSerName val="0"/>
          <c:showPercent val="0"/>
          <c:showBubbleSize val="0"/>
        </c:dLbls>
        <c:gapWidth val="219"/>
        <c:overlap val="-27"/>
        <c:axId val="1386782959"/>
        <c:axId val="1386784879"/>
      </c:barChart>
      <c:catAx>
        <c:axId val="13867829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6784879"/>
        <c:crosses val="autoZero"/>
        <c:auto val="1"/>
        <c:lblAlgn val="ctr"/>
        <c:lblOffset val="100"/>
        <c:noMultiLvlLbl val="0"/>
      </c:catAx>
      <c:valAx>
        <c:axId val="138678487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6782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Drop'!$B$15</c:f>
              <c:strCache>
                <c:ptCount val="1"/>
                <c:pt idx="0">
                  <c:v>Min Individual Travelling Duration (Mins)</c:v>
                </c:pt>
              </c:strCache>
            </c:strRef>
          </c:tx>
          <c:spPr>
            <a:solidFill>
              <a:schemeClr val="accent1"/>
            </a:solidFill>
            <a:ln>
              <a:noFill/>
            </a:ln>
            <a:effectLst/>
          </c:spPr>
          <c:invertIfNegative val="0"/>
          <c:cat>
            <c:strRef>
              <c:f>'GS Drop'!$C$5:$J$5</c:f>
              <c:strCache>
                <c:ptCount val="8"/>
                <c:pt idx="0">
                  <c:v>CWS_GMO_drop</c:v>
                </c:pt>
                <c:pt idx="1">
                  <c:v>CWS_TSP_drop</c:v>
                </c:pt>
                <c:pt idx="2">
                  <c:v>GA14V9C_GMO_drop</c:v>
                </c:pt>
                <c:pt idx="3">
                  <c:v>GA14V9C_TSP_drop</c:v>
                </c:pt>
                <c:pt idx="4">
                  <c:v>GA15V8C_GMO_drop</c:v>
                </c:pt>
                <c:pt idx="5">
                  <c:v>GA15V8C_TSP_drop</c:v>
                </c:pt>
                <c:pt idx="6">
                  <c:v>min_distance_GMO_drop</c:v>
                </c:pt>
                <c:pt idx="7">
                  <c:v>Min_distance_TSP_drop</c:v>
                </c:pt>
              </c:strCache>
            </c:strRef>
          </c:cat>
          <c:val>
            <c:numRef>
              <c:f>'GS Drop'!$C$15:$J$15</c:f>
              <c:numCache>
                <c:formatCode>_-* #,##0_-;\-* #,##0_-;_-* "-"??_-;_-@_-</c:formatCode>
                <c:ptCount val="8"/>
                <c:pt idx="0">
                  <c:v>21.916666666666671</c:v>
                </c:pt>
                <c:pt idx="1">
                  <c:v>21.916666666666671</c:v>
                </c:pt>
                <c:pt idx="2">
                  <c:v>21.916666666666671</c:v>
                </c:pt>
                <c:pt idx="3">
                  <c:v>21.916666666666671</c:v>
                </c:pt>
                <c:pt idx="4">
                  <c:v>21.916666666666671</c:v>
                </c:pt>
                <c:pt idx="5">
                  <c:v>20.633333333333329</c:v>
                </c:pt>
                <c:pt idx="6">
                  <c:v>21.916666666666671</c:v>
                </c:pt>
                <c:pt idx="7">
                  <c:v>21.916666666666671</c:v>
                </c:pt>
              </c:numCache>
            </c:numRef>
          </c:val>
          <c:extLst>
            <c:ext xmlns:c16="http://schemas.microsoft.com/office/drawing/2014/chart" uri="{C3380CC4-5D6E-409C-BE32-E72D297353CC}">
              <c16:uniqueId val="{00000000-FF85-4A41-B172-6B1153128A21}"/>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Pick up'!$B$9</c:f>
              <c:strCache>
                <c:ptCount val="1"/>
                <c:pt idx="0">
                  <c:v>Min Individual Travelling Distance(Kms)</c:v>
                </c:pt>
              </c:strCache>
            </c:strRef>
          </c:tx>
          <c:spPr>
            <a:solidFill>
              <a:schemeClr val="accent1"/>
            </a:solidFill>
            <a:ln>
              <a:noFill/>
            </a:ln>
            <a:effectLst/>
          </c:spPr>
          <c:invertIfNegative val="0"/>
          <c:cat>
            <c:strRef>
              <c:f>'GS Pick up'!$C$5:$J$5</c:f>
              <c:strCache>
                <c:ptCount val="8"/>
                <c:pt idx="0">
                  <c:v>CWS_GMO_pick</c:v>
                </c:pt>
                <c:pt idx="1">
                  <c:v>CWS_TSP_pick</c:v>
                </c:pt>
                <c:pt idx="2">
                  <c:v>GA14V9C_GMO_pick</c:v>
                </c:pt>
                <c:pt idx="3">
                  <c:v>GA14V9C_TSP_pick</c:v>
                </c:pt>
                <c:pt idx="4">
                  <c:v>GA15V8C_GMO_pick</c:v>
                </c:pt>
                <c:pt idx="5">
                  <c:v>GA15V8C_TSP_pick</c:v>
                </c:pt>
                <c:pt idx="6">
                  <c:v>Min_distance_GMO_pick</c:v>
                </c:pt>
                <c:pt idx="7">
                  <c:v>min_distance_TSP_pick</c:v>
                </c:pt>
              </c:strCache>
            </c:strRef>
          </c:cat>
          <c:val>
            <c:numRef>
              <c:f>'GS Pick up'!$C$9:$J$9</c:f>
              <c:numCache>
                <c:formatCode>_-* #,##0_-;\-* #,##0_-;_-* "-"??_-;_-@_-</c:formatCode>
                <c:ptCount val="8"/>
                <c:pt idx="0">
                  <c:v>11.926</c:v>
                </c:pt>
                <c:pt idx="1">
                  <c:v>11.926</c:v>
                </c:pt>
                <c:pt idx="2">
                  <c:v>11.802</c:v>
                </c:pt>
                <c:pt idx="3">
                  <c:v>11.802</c:v>
                </c:pt>
                <c:pt idx="4">
                  <c:v>11.802</c:v>
                </c:pt>
                <c:pt idx="5">
                  <c:v>11.802</c:v>
                </c:pt>
                <c:pt idx="6">
                  <c:v>11.926</c:v>
                </c:pt>
                <c:pt idx="7">
                  <c:v>11.926</c:v>
                </c:pt>
              </c:numCache>
            </c:numRef>
          </c:val>
          <c:extLst>
            <c:ext xmlns:c16="http://schemas.microsoft.com/office/drawing/2014/chart" uri="{C3380CC4-5D6E-409C-BE32-E72D297353CC}">
              <c16:uniqueId val="{00000000-D34E-4F80-A928-264F374AE438}"/>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Pick up'!$B$15</c:f>
              <c:strCache>
                <c:ptCount val="1"/>
                <c:pt idx="0">
                  <c:v>Min Individual Travelling Duration (Mins)</c:v>
                </c:pt>
              </c:strCache>
            </c:strRef>
          </c:tx>
          <c:spPr>
            <a:solidFill>
              <a:schemeClr val="accent1"/>
            </a:solidFill>
            <a:ln>
              <a:noFill/>
            </a:ln>
            <a:effectLst/>
          </c:spPr>
          <c:invertIfNegative val="0"/>
          <c:cat>
            <c:strRef>
              <c:f>'GS Pick up'!$C$5:$J$5</c:f>
              <c:strCache>
                <c:ptCount val="8"/>
                <c:pt idx="0">
                  <c:v>CWS_GMO_pick</c:v>
                </c:pt>
                <c:pt idx="1">
                  <c:v>CWS_TSP_pick</c:v>
                </c:pt>
                <c:pt idx="2">
                  <c:v>GA14V9C_GMO_pick</c:v>
                </c:pt>
                <c:pt idx="3">
                  <c:v>GA14V9C_TSP_pick</c:v>
                </c:pt>
                <c:pt idx="4">
                  <c:v>GA15V8C_GMO_pick</c:v>
                </c:pt>
                <c:pt idx="5">
                  <c:v>GA15V8C_TSP_pick</c:v>
                </c:pt>
                <c:pt idx="6">
                  <c:v>Min_distance_GMO_pick</c:v>
                </c:pt>
                <c:pt idx="7">
                  <c:v>min_distance_TSP_pick</c:v>
                </c:pt>
              </c:strCache>
            </c:strRef>
          </c:cat>
          <c:val>
            <c:numRef>
              <c:f>'GS Pick up'!$C$15:$J$15</c:f>
              <c:numCache>
                <c:formatCode>_-* #,##0_-;\-* #,##0_-;_-* "-"??_-;_-@_-</c:formatCode>
                <c:ptCount val="8"/>
                <c:pt idx="0">
                  <c:v>20.716666666666669</c:v>
                </c:pt>
                <c:pt idx="1">
                  <c:v>20.716666666666669</c:v>
                </c:pt>
                <c:pt idx="2">
                  <c:v>18.833333333333329</c:v>
                </c:pt>
                <c:pt idx="3">
                  <c:v>18.833333333333329</c:v>
                </c:pt>
                <c:pt idx="4">
                  <c:v>18.833333333333329</c:v>
                </c:pt>
                <c:pt idx="5">
                  <c:v>18.833333333333329</c:v>
                </c:pt>
                <c:pt idx="6">
                  <c:v>20.716666666666669</c:v>
                </c:pt>
                <c:pt idx="7">
                  <c:v>20.716666666666669</c:v>
                </c:pt>
              </c:numCache>
            </c:numRef>
          </c:val>
          <c:extLst>
            <c:ext xmlns:c16="http://schemas.microsoft.com/office/drawing/2014/chart" uri="{C3380CC4-5D6E-409C-BE32-E72D297353CC}">
              <c16:uniqueId val="{00000000-FCAB-4B6F-BB6F-8D01286496F0}"/>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Drop'!$B$12</c:f>
              <c:strCache>
                <c:ptCount val="1"/>
                <c:pt idx="0">
                  <c:v>Total Travelling Duration (Mins)</c:v>
                </c:pt>
              </c:strCache>
            </c:strRef>
          </c:tx>
          <c:spPr>
            <a:solidFill>
              <a:schemeClr val="accent1"/>
            </a:solidFill>
            <a:ln>
              <a:noFill/>
            </a:ln>
            <a:effectLst/>
          </c:spPr>
          <c:invertIfNegative val="0"/>
          <c:cat>
            <c:strRef>
              <c:f>'EC Drop'!$C$5:$N$5</c:f>
              <c:strCache>
                <c:ptCount val="12"/>
                <c:pt idx="0">
                  <c:v>CWS_GMO_drop</c:v>
                </c:pt>
                <c:pt idx="1">
                  <c:v>CWS_TSP_drop</c:v>
                </c:pt>
                <c:pt idx="2">
                  <c:v>GA10V8C_GMO_drop</c:v>
                </c:pt>
                <c:pt idx="3">
                  <c:v>GA10V8C_TSP_drop</c:v>
                </c:pt>
                <c:pt idx="4">
                  <c:v>GA10V9C_GMO_drop</c:v>
                </c:pt>
                <c:pt idx="5">
                  <c:v>GA10V9C_TSP_drop</c:v>
                </c:pt>
                <c:pt idx="6">
                  <c:v>manual_GMO_drop</c:v>
                </c:pt>
                <c:pt idx="7">
                  <c:v>manual_TSP_drop</c:v>
                </c:pt>
                <c:pt idx="8">
                  <c:v>min_distance11V9C_GMO_drop</c:v>
                </c:pt>
                <c:pt idx="9">
                  <c:v>min_distance11V9C_TSP_drop</c:v>
                </c:pt>
                <c:pt idx="10">
                  <c:v>min_distance10V9C_GMO_drop</c:v>
                </c:pt>
                <c:pt idx="11">
                  <c:v>min_distance10V9C_TSP_drop</c:v>
                </c:pt>
              </c:strCache>
            </c:strRef>
          </c:cat>
          <c:val>
            <c:numRef>
              <c:f>'EC Drop'!$C$12:$N$12</c:f>
              <c:numCache>
                <c:formatCode>_-* #,##0_-;\-* #,##0_-;_-* "-"??_-;_-@_-</c:formatCode>
                <c:ptCount val="12"/>
                <c:pt idx="0">
                  <c:v>1277.5166666666667</c:v>
                </c:pt>
                <c:pt idx="1">
                  <c:v>1230.1499999999999</c:v>
                </c:pt>
                <c:pt idx="2">
                  <c:v>1259.75</c:v>
                </c:pt>
                <c:pt idx="3">
                  <c:v>1259.4000000000001</c:v>
                </c:pt>
                <c:pt idx="4">
                  <c:v>1279.2833333333333</c:v>
                </c:pt>
                <c:pt idx="5">
                  <c:v>1233.116666666667</c:v>
                </c:pt>
                <c:pt idx="6">
                  <c:v>1225.5666666666668</c:v>
                </c:pt>
                <c:pt idx="7">
                  <c:v>1166.3833333333334</c:v>
                </c:pt>
                <c:pt idx="8">
                  <c:v>1202.8833333333334</c:v>
                </c:pt>
                <c:pt idx="9">
                  <c:v>1177.1000000000001</c:v>
                </c:pt>
                <c:pt idx="10">
                  <c:v>1168.0500000000002</c:v>
                </c:pt>
                <c:pt idx="11">
                  <c:v>1152.8833333333337</c:v>
                </c:pt>
              </c:numCache>
            </c:numRef>
          </c:val>
          <c:extLst>
            <c:ext xmlns:c16="http://schemas.microsoft.com/office/drawing/2014/chart" uri="{C3380CC4-5D6E-409C-BE32-E72D297353CC}">
              <c16:uniqueId val="{00000000-C2A1-4F75-94A5-79B0914CFAA7}"/>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Pick up'!$B$6</c:f>
              <c:strCache>
                <c:ptCount val="1"/>
                <c:pt idx="0">
                  <c:v>Total Travelled Distance (Kms)</c:v>
                </c:pt>
              </c:strCache>
            </c:strRef>
          </c:tx>
          <c:spPr>
            <a:solidFill>
              <a:schemeClr val="accent1"/>
            </a:solidFill>
            <a:ln>
              <a:noFill/>
            </a:ln>
            <a:effectLst/>
          </c:spPr>
          <c:invertIfNegative val="0"/>
          <c:cat>
            <c:strRef>
              <c:f>'GS Pick up'!$C$5:$J$5</c:f>
              <c:strCache>
                <c:ptCount val="8"/>
                <c:pt idx="0">
                  <c:v>CWS_GMO_pick</c:v>
                </c:pt>
                <c:pt idx="1">
                  <c:v>CWS_TSP_pick</c:v>
                </c:pt>
                <c:pt idx="2">
                  <c:v>GA14V9C_GMO_pick</c:v>
                </c:pt>
                <c:pt idx="3">
                  <c:v>GA14V9C_TSP_pick</c:v>
                </c:pt>
                <c:pt idx="4">
                  <c:v>GA15V8C_GMO_pick</c:v>
                </c:pt>
                <c:pt idx="5">
                  <c:v>GA15V8C_TSP_pick</c:v>
                </c:pt>
                <c:pt idx="6">
                  <c:v>Min_distance_GMO_pick</c:v>
                </c:pt>
                <c:pt idx="7">
                  <c:v>min_distance_TSP_pick</c:v>
                </c:pt>
              </c:strCache>
            </c:strRef>
          </c:cat>
          <c:val>
            <c:numRef>
              <c:f>'GS Pick up'!$C$6:$J$6</c:f>
              <c:numCache>
                <c:formatCode>_-* #,##0_-;\-* #,##0_-;_-* "-"??_-;_-@_-</c:formatCode>
                <c:ptCount val="8"/>
                <c:pt idx="0">
                  <c:v>668.12799999999993</c:v>
                </c:pt>
                <c:pt idx="1">
                  <c:v>651.00099999999998</c:v>
                </c:pt>
                <c:pt idx="2">
                  <c:v>819.52800000000013</c:v>
                </c:pt>
                <c:pt idx="3">
                  <c:v>793.99199999999996</c:v>
                </c:pt>
                <c:pt idx="4">
                  <c:v>854.31</c:v>
                </c:pt>
                <c:pt idx="5">
                  <c:v>831.06099999999992</c:v>
                </c:pt>
                <c:pt idx="6">
                  <c:v>681.60699999999986</c:v>
                </c:pt>
                <c:pt idx="7">
                  <c:v>662.38499999999999</c:v>
                </c:pt>
              </c:numCache>
            </c:numRef>
          </c:val>
          <c:extLst>
            <c:ext xmlns:c16="http://schemas.microsoft.com/office/drawing/2014/chart" uri="{C3380CC4-5D6E-409C-BE32-E72D297353CC}">
              <c16:uniqueId val="{00000000-80CE-4B8A-BF24-B471B007E742}"/>
            </c:ext>
          </c:extLst>
        </c:ser>
        <c:dLbls>
          <c:showLegendKey val="0"/>
          <c:showVal val="0"/>
          <c:showCatName val="0"/>
          <c:showSerName val="0"/>
          <c:showPercent val="0"/>
          <c:showBubbleSize val="0"/>
        </c:dLbls>
        <c:gapWidth val="219"/>
        <c:overlap val="-27"/>
        <c:axId val="1386782959"/>
        <c:axId val="1386784879"/>
      </c:barChart>
      <c:catAx>
        <c:axId val="13867829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6784879"/>
        <c:crosses val="autoZero"/>
        <c:auto val="1"/>
        <c:lblAlgn val="ctr"/>
        <c:lblOffset val="100"/>
        <c:noMultiLvlLbl val="0"/>
      </c:catAx>
      <c:valAx>
        <c:axId val="138678487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6782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Pick up'!$B$12</c:f>
              <c:strCache>
                <c:ptCount val="1"/>
                <c:pt idx="0">
                  <c:v>Total Travelling Duration (Mins)</c:v>
                </c:pt>
              </c:strCache>
            </c:strRef>
          </c:tx>
          <c:spPr>
            <a:solidFill>
              <a:schemeClr val="accent1"/>
            </a:solidFill>
            <a:ln>
              <a:noFill/>
            </a:ln>
            <a:effectLst/>
          </c:spPr>
          <c:invertIfNegative val="0"/>
          <c:cat>
            <c:strRef>
              <c:f>'GS Pick up'!$C$5:$J$5</c:f>
              <c:strCache>
                <c:ptCount val="8"/>
                <c:pt idx="0">
                  <c:v>CWS_GMO_pick</c:v>
                </c:pt>
                <c:pt idx="1">
                  <c:v>CWS_TSP_pick</c:v>
                </c:pt>
                <c:pt idx="2">
                  <c:v>GA14V9C_GMO_pick</c:v>
                </c:pt>
                <c:pt idx="3">
                  <c:v>GA14V9C_TSP_pick</c:v>
                </c:pt>
                <c:pt idx="4">
                  <c:v>GA15V8C_GMO_pick</c:v>
                </c:pt>
                <c:pt idx="5">
                  <c:v>GA15V8C_TSP_pick</c:v>
                </c:pt>
                <c:pt idx="6">
                  <c:v>Min_distance_GMO_pick</c:v>
                </c:pt>
                <c:pt idx="7">
                  <c:v>min_distance_TSP_pick</c:v>
                </c:pt>
              </c:strCache>
            </c:strRef>
          </c:cat>
          <c:val>
            <c:numRef>
              <c:f>'GS Pick up'!$C$12:$J$12</c:f>
              <c:numCache>
                <c:formatCode>_-* #,##0_-;\-* #,##0_-;_-* "-"??_-;_-@_-</c:formatCode>
                <c:ptCount val="8"/>
                <c:pt idx="0">
                  <c:v>1358.5333333333331</c:v>
                </c:pt>
                <c:pt idx="1">
                  <c:v>1335.1000000000004</c:v>
                </c:pt>
                <c:pt idx="2">
                  <c:v>1670.8999999999996</c:v>
                </c:pt>
                <c:pt idx="3">
                  <c:v>1646.2833333333331</c:v>
                </c:pt>
                <c:pt idx="4">
                  <c:v>1734.3500000000001</c:v>
                </c:pt>
                <c:pt idx="5">
                  <c:v>1718.616666666667</c:v>
                </c:pt>
                <c:pt idx="6">
                  <c:v>1428.1666666666667</c:v>
                </c:pt>
                <c:pt idx="7">
                  <c:v>1421.7666666666664</c:v>
                </c:pt>
              </c:numCache>
            </c:numRef>
          </c:val>
          <c:extLst>
            <c:ext xmlns:c16="http://schemas.microsoft.com/office/drawing/2014/chart" uri="{C3380CC4-5D6E-409C-BE32-E72D297353CC}">
              <c16:uniqueId val="{00000000-D7DB-492B-AA56-4EEA26D553AF}"/>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Drop'!$B$6</c:f>
              <c:strCache>
                <c:ptCount val="1"/>
                <c:pt idx="0">
                  <c:v>Total Travelled Distance (Kms)</c:v>
                </c:pt>
              </c:strCache>
            </c:strRef>
          </c:tx>
          <c:spPr>
            <a:solidFill>
              <a:schemeClr val="accent1"/>
            </a:solidFill>
            <a:ln>
              <a:noFill/>
            </a:ln>
            <a:effectLst/>
          </c:spPr>
          <c:invertIfNegative val="0"/>
          <c:cat>
            <c:strRef>
              <c:f>'GS Drop'!$C$5:$J$5</c:f>
              <c:strCache>
                <c:ptCount val="8"/>
                <c:pt idx="0">
                  <c:v>CWS_GMO_drop</c:v>
                </c:pt>
                <c:pt idx="1">
                  <c:v>CWS_TSP_drop</c:v>
                </c:pt>
                <c:pt idx="2">
                  <c:v>GA14V9C_GMO_drop</c:v>
                </c:pt>
                <c:pt idx="3">
                  <c:v>GA14V9C_TSP_drop</c:v>
                </c:pt>
                <c:pt idx="4">
                  <c:v>GA15V8C_GMO_drop</c:v>
                </c:pt>
                <c:pt idx="5">
                  <c:v>GA15V8C_TSP_drop</c:v>
                </c:pt>
                <c:pt idx="6">
                  <c:v>min_distance_GMO_drop</c:v>
                </c:pt>
                <c:pt idx="7">
                  <c:v>Min_distance_TSP_drop</c:v>
                </c:pt>
              </c:strCache>
            </c:strRef>
          </c:cat>
          <c:val>
            <c:numRef>
              <c:f>'GS Drop'!$C$6:$J$6</c:f>
              <c:numCache>
                <c:formatCode>0</c:formatCode>
                <c:ptCount val="8"/>
                <c:pt idx="0">
                  <c:v>714.05500000000018</c:v>
                </c:pt>
                <c:pt idx="1">
                  <c:v>688.39499999999998</c:v>
                </c:pt>
                <c:pt idx="2">
                  <c:v>865.81</c:v>
                </c:pt>
                <c:pt idx="3">
                  <c:v>826.87699999999995</c:v>
                </c:pt>
                <c:pt idx="4">
                  <c:v>896.86899999999991</c:v>
                </c:pt>
                <c:pt idx="5">
                  <c:v>866.50599999999997</c:v>
                </c:pt>
                <c:pt idx="6">
                  <c:v>755.98699999999997</c:v>
                </c:pt>
                <c:pt idx="7">
                  <c:v>734.24599999999987</c:v>
                </c:pt>
              </c:numCache>
            </c:numRef>
          </c:val>
          <c:extLst>
            <c:ext xmlns:c16="http://schemas.microsoft.com/office/drawing/2014/chart" uri="{C3380CC4-5D6E-409C-BE32-E72D297353CC}">
              <c16:uniqueId val="{00000000-6DBF-47C2-A04C-F1D41E9F7DB1}"/>
            </c:ext>
          </c:extLst>
        </c:ser>
        <c:dLbls>
          <c:showLegendKey val="0"/>
          <c:showVal val="0"/>
          <c:showCatName val="0"/>
          <c:showSerName val="0"/>
          <c:showPercent val="0"/>
          <c:showBubbleSize val="0"/>
        </c:dLbls>
        <c:gapWidth val="219"/>
        <c:overlap val="-27"/>
        <c:axId val="1386782959"/>
        <c:axId val="1386784879"/>
      </c:barChart>
      <c:catAx>
        <c:axId val="13867829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6784879"/>
        <c:crosses val="autoZero"/>
        <c:auto val="1"/>
        <c:lblAlgn val="ctr"/>
        <c:lblOffset val="100"/>
        <c:noMultiLvlLbl val="0"/>
      </c:catAx>
      <c:valAx>
        <c:axId val="1386784879"/>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6782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'GS Drop'!$B$12</c:f>
              <c:strCache>
                <c:ptCount val="1"/>
                <c:pt idx="0">
                  <c:v>Total Travelling Duration (Mins)</c:v>
                </c:pt>
              </c:strCache>
            </c:strRef>
          </c:tx>
          <c:spPr>
            <a:solidFill>
              <a:schemeClr val="accent1"/>
            </a:solidFill>
            <a:ln>
              <a:noFill/>
            </a:ln>
            <a:effectLst/>
          </c:spPr>
          <c:invertIfNegative val="0"/>
          <c:cat>
            <c:strRef>
              <c:f>'GS Drop'!$C$5:$J$5</c:f>
              <c:strCache>
                <c:ptCount val="8"/>
                <c:pt idx="0">
                  <c:v>CWS_GMO_drop</c:v>
                </c:pt>
                <c:pt idx="1">
                  <c:v>CWS_TSP_drop</c:v>
                </c:pt>
                <c:pt idx="2">
                  <c:v>GA14V9C_GMO_drop</c:v>
                </c:pt>
                <c:pt idx="3">
                  <c:v>GA14V9C_TSP_drop</c:v>
                </c:pt>
                <c:pt idx="4">
                  <c:v>GA15V8C_GMO_drop</c:v>
                </c:pt>
                <c:pt idx="5">
                  <c:v>GA15V8C_TSP_drop</c:v>
                </c:pt>
                <c:pt idx="6">
                  <c:v>min_distance_GMO_drop</c:v>
                </c:pt>
                <c:pt idx="7">
                  <c:v>Min_distance_TSP_drop</c:v>
                </c:pt>
              </c:strCache>
            </c:strRef>
          </c:cat>
          <c:val>
            <c:numRef>
              <c:f>'GS Drop'!$C$12:$J$12</c:f>
              <c:numCache>
                <c:formatCode>_-* #,##0_-;\-* #,##0_-;_-* "-"??_-;_-@_-</c:formatCode>
                <c:ptCount val="8"/>
                <c:pt idx="0">
                  <c:v>1464.65</c:v>
                </c:pt>
                <c:pt idx="1">
                  <c:v>1462.7833333333335</c:v>
                </c:pt>
                <c:pt idx="2">
                  <c:v>1724.4</c:v>
                </c:pt>
                <c:pt idx="3">
                  <c:v>1688.5333333333338</c:v>
                </c:pt>
                <c:pt idx="4">
                  <c:v>1800.1333333333332</c:v>
                </c:pt>
                <c:pt idx="5">
                  <c:v>1779.5333333333331</c:v>
                </c:pt>
                <c:pt idx="6">
                  <c:v>1580.8000000000002</c:v>
                </c:pt>
                <c:pt idx="7">
                  <c:v>1544.5333333333333</c:v>
                </c:pt>
              </c:numCache>
            </c:numRef>
          </c:val>
          <c:extLst>
            <c:ext xmlns:c16="http://schemas.microsoft.com/office/drawing/2014/chart" uri="{C3380CC4-5D6E-409C-BE32-E72D297353CC}">
              <c16:uniqueId val="{00000000-790E-4EA3-8708-B7001511F965}"/>
            </c:ext>
          </c:extLst>
        </c:ser>
        <c:dLbls>
          <c:showLegendKey val="0"/>
          <c:showVal val="0"/>
          <c:showCatName val="0"/>
          <c:showSerName val="0"/>
          <c:showPercent val="0"/>
          <c:showBubbleSize val="0"/>
        </c:dLbls>
        <c:gapWidth val="219"/>
        <c:overlap val="-27"/>
        <c:axId val="1389856799"/>
        <c:axId val="1389857759"/>
      </c:barChart>
      <c:catAx>
        <c:axId val="1389856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7759"/>
        <c:crosses val="autoZero"/>
        <c:auto val="1"/>
        <c:lblAlgn val="ctr"/>
        <c:lblOffset val="100"/>
        <c:noMultiLvlLbl val="0"/>
      </c:catAx>
      <c:valAx>
        <c:axId val="1389857759"/>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389856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'EC Drop'!$B$7</c:f>
              <c:strCache>
                <c:ptCount val="1"/>
                <c:pt idx="0">
                  <c:v>Route Wise Average Distance (Kms)</c:v>
                </c:pt>
              </c:strCache>
            </c:strRef>
          </c:tx>
          <c:spPr>
            <a:solidFill>
              <a:schemeClr val="accent1"/>
            </a:solidFill>
            <a:ln>
              <a:noFill/>
            </a:ln>
            <a:effectLst/>
          </c:spPr>
          <c:invertIfNegative val="0"/>
          <c:cat>
            <c:strRef>
              <c:f>'EC Drop'!$C$5:$N$5</c:f>
              <c:strCache>
                <c:ptCount val="12"/>
                <c:pt idx="0">
                  <c:v>CWS_GMO_drop</c:v>
                </c:pt>
                <c:pt idx="1">
                  <c:v>CWS_TSP_drop</c:v>
                </c:pt>
                <c:pt idx="2">
                  <c:v>GA10V8C_GMO_drop</c:v>
                </c:pt>
                <c:pt idx="3">
                  <c:v>GA10V8C_TSP_drop</c:v>
                </c:pt>
                <c:pt idx="4">
                  <c:v>GA10V9C_GMO_drop</c:v>
                </c:pt>
                <c:pt idx="5">
                  <c:v>GA10V9C_TSP_drop</c:v>
                </c:pt>
                <c:pt idx="6">
                  <c:v>manual_GMO_drop</c:v>
                </c:pt>
                <c:pt idx="7">
                  <c:v>manual_TSP_drop</c:v>
                </c:pt>
                <c:pt idx="8">
                  <c:v>min_distance11V9C_GMO_drop</c:v>
                </c:pt>
                <c:pt idx="9">
                  <c:v>min_distance11V9C_TSP_drop</c:v>
                </c:pt>
                <c:pt idx="10">
                  <c:v>min_distance10V9C_GMO_drop</c:v>
                </c:pt>
                <c:pt idx="11">
                  <c:v>min_distance10V9C_TSP_drop</c:v>
                </c:pt>
              </c:strCache>
            </c:strRef>
          </c:cat>
          <c:val>
            <c:numRef>
              <c:f>'EC Drop'!$C$7:$N$7</c:f>
              <c:numCache>
                <c:formatCode>_-* #,##0_-;\-* #,##0_-;_-* "-"??_-;_-@_-</c:formatCode>
                <c:ptCount val="12"/>
                <c:pt idx="0">
                  <c:v>63.767800000000008</c:v>
                </c:pt>
                <c:pt idx="1">
                  <c:v>61.113699999999994</c:v>
                </c:pt>
                <c:pt idx="2">
                  <c:v>65.23490000000001</c:v>
                </c:pt>
                <c:pt idx="3">
                  <c:v>63.189599999999999</c:v>
                </c:pt>
                <c:pt idx="4">
                  <c:v>63.883099999999999</c:v>
                </c:pt>
                <c:pt idx="5">
                  <c:v>61.109900000000003</c:v>
                </c:pt>
                <c:pt idx="6">
                  <c:v>55.714000000000006</c:v>
                </c:pt>
                <c:pt idx="7">
                  <c:v>52.921727272727274</c:v>
                </c:pt>
                <c:pt idx="8">
                  <c:v>53.847272727272724</c:v>
                </c:pt>
                <c:pt idx="9">
                  <c:v>52.415727272727274</c:v>
                </c:pt>
                <c:pt idx="10">
                  <c:v>57.02940000000001</c:v>
                </c:pt>
                <c:pt idx="11">
                  <c:v>56.043000000000006</c:v>
                </c:pt>
              </c:numCache>
            </c:numRef>
          </c:val>
          <c:extLst>
            <c:ext xmlns:c16="http://schemas.microsoft.com/office/drawing/2014/chart" uri="{C3380CC4-5D6E-409C-BE32-E72D297353CC}">
              <c16:uniqueId val="{00000000-2F86-4085-9764-73A46809FEA4}"/>
            </c:ext>
          </c:extLst>
        </c:ser>
        <c:dLbls>
          <c:showLegendKey val="0"/>
          <c:showVal val="0"/>
          <c:showCatName val="0"/>
          <c:showSerName val="0"/>
          <c:showPercent val="0"/>
          <c:showBubbleSize val="0"/>
        </c:dLbls>
        <c:gapWidth val="219"/>
        <c:overlap val="-27"/>
        <c:axId val="1675563071"/>
        <c:axId val="1675565951"/>
      </c:barChart>
      <c:catAx>
        <c:axId val="167556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5951"/>
        <c:crosses val="autoZero"/>
        <c:auto val="1"/>
        <c:lblAlgn val="ctr"/>
        <c:lblOffset val="100"/>
        <c:noMultiLvlLbl val="0"/>
      </c:catAx>
      <c:valAx>
        <c:axId val="1675565951"/>
        <c:scaling>
          <c:orientation val="minMax"/>
        </c:scaling>
        <c:delete val="0"/>
        <c:axPos val="l"/>
        <c:majorGridlines>
          <c:spPr>
            <a:ln w="9525" cap="flat" cmpd="sng" algn="ctr">
              <a:solidFill>
                <a:schemeClr val="tx1">
                  <a:lumMod val="15000"/>
                  <a:lumOff val="85000"/>
                </a:schemeClr>
              </a:solidFill>
              <a:round/>
            </a:ln>
            <a:effectLst/>
          </c:spPr>
        </c:majorGridlines>
        <c:numFmt formatCode="_-* #,##0_-;\-* #,##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PK"/>
          </a:p>
        </c:txPr>
        <c:crossAx val="167556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PK"/>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7/16/2024</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jpeg>
</file>

<file path=ppt/media/image36.jpeg>
</file>

<file path=ppt/media/image37.jpeg>
</file>

<file path=ppt/media/image38.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A894A48D-3417-BE20-3062-A366096904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AC9ED954-709D-51DC-3EA0-0E06FE1D72A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1F57F2FB-2942-7663-E6DB-E3A976549D5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ED31FE42-8AA6-DC9C-5EE7-8737143C1DD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58D246-FB21-4ACB-9068-6447CC7872F8}" type="datetimeFigureOut">
              <a:rPr lang="en-US" smtClean="0"/>
              <a:t>7/16/2024</a:t>
            </a:fld>
            <a:endParaRPr lang="en-US"/>
          </a:p>
        </p:txBody>
      </p:sp>
      <p:sp>
        <p:nvSpPr>
          <p:cNvPr id="12" name="Notes Placeholder 11">
            <a:extLst>
              <a:ext uri="{FF2B5EF4-FFF2-40B4-BE49-F238E27FC236}">
                <a16:creationId xmlns:a16="http://schemas.microsoft.com/office/drawing/2014/main" id="{5F659C92-43C4-05C5-9170-5CF256AF997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74923A81-0599-8ECF-BDF0-A4898D46829C}"/>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F3159-94EB-4F6B-8273-09F1A6B019E6}"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37128833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55</a:t>
            </a:fld>
            <a:endParaRPr lang="en-US" altLang="zh-CN" noProof="0" dirty="0"/>
          </a:p>
        </p:txBody>
      </p:sp>
    </p:spTree>
    <p:extLst>
      <p:ext uri="{BB962C8B-B14F-4D97-AF65-F5344CB8AC3E}">
        <p14:creationId xmlns:p14="http://schemas.microsoft.com/office/powerpoint/2010/main" val="2979302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56</a:t>
            </a:fld>
            <a:endParaRPr lang="en-US" altLang="zh-CN" noProof="0" dirty="0"/>
          </a:p>
        </p:txBody>
      </p:sp>
    </p:spTree>
    <p:extLst>
      <p:ext uri="{BB962C8B-B14F-4D97-AF65-F5344CB8AC3E}">
        <p14:creationId xmlns:p14="http://schemas.microsoft.com/office/powerpoint/2010/main" val="3077670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914374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dirty="0"/>
              <a:t>TY  - THES</a:t>
            </a:r>
          </a:p>
          <a:p>
            <a:r>
              <a:rPr lang="en-US" dirty="0"/>
              <a:t>AU  - Owais, </a:t>
            </a:r>
            <a:r>
              <a:rPr lang="en-US" dirty="0" err="1"/>
              <a:t>Azeemah</a:t>
            </a:r>
            <a:endParaRPr lang="en-US" dirty="0"/>
          </a:p>
          <a:p>
            <a:r>
              <a:rPr lang="en-US" dirty="0"/>
              <a:t>PY  - 2020/09/01</a:t>
            </a:r>
          </a:p>
          <a:p>
            <a:r>
              <a:rPr lang="en-US" dirty="0"/>
              <a:t>SP  - </a:t>
            </a:r>
          </a:p>
          <a:p>
            <a:r>
              <a:rPr lang="en-US" dirty="0"/>
              <a:t>T1  - Economic Reform and Urban Development The Case of Informal Textile Industry of Karachi A Thesis submitted in the Partial Fulfilment for the Requirement of the Degree of Master of Science in Integrated Urbanism and Sustainable Design</a:t>
            </a:r>
          </a:p>
          <a:p>
            <a:r>
              <a:rPr lang="en-US" dirty="0"/>
              <a:t>VL  - </a:t>
            </a:r>
          </a:p>
          <a:p>
            <a:r>
              <a:rPr lang="en-US" dirty="0"/>
              <a:t>ER  - </a:t>
            </a: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3235818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dirty="0"/>
              <a:t>TY  - THES</a:t>
            </a:r>
          </a:p>
          <a:p>
            <a:r>
              <a:rPr lang="en-US" dirty="0"/>
              <a:t>AU  - Owais, </a:t>
            </a:r>
            <a:r>
              <a:rPr lang="en-US" dirty="0" err="1"/>
              <a:t>Azeemah</a:t>
            </a:r>
            <a:endParaRPr lang="en-US" dirty="0"/>
          </a:p>
          <a:p>
            <a:r>
              <a:rPr lang="en-US" dirty="0"/>
              <a:t>PY  - 2020/09/01</a:t>
            </a:r>
          </a:p>
          <a:p>
            <a:r>
              <a:rPr lang="en-US" dirty="0"/>
              <a:t>SP  - </a:t>
            </a:r>
          </a:p>
          <a:p>
            <a:r>
              <a:rPr lang="en-US" dirty="0"/>
              <a:t>T1  - Economic Reform and Urban Development The Case of Informal Textile Industry of Karachi A Thesis submitted in the Partial Fulfilment for the Requirement of the Degree of Master of Science in Integrated Urbanism and Sustainable Design</a:t>
            </a:r>
          </a:p>
          <a:p>
            <a:r>
              <a:rPr lang="en-US" dirty="0"/>
              <a:t>VL  - </a:t>
            </a:r>
          </a:p>
          <a:p>
            <a:r>
              <a:rPr lang="en-US" dirty="0"/>
              <a:t>ER  - </a:t>
            </a: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6</a:t>
            </a:fld>
            <a:endParaRPr lang="en-US" altLang="zh-CN" noProof="0" dirty="0"/>
          </a:p>
        </p:txBody>
      </p:sp>
    </p:spTree>
    <p:extLst>
      <p:ext uri="{BB962C8B-B14F-4D97-AF65-F5344CB8AC3E}">
        <p14:creationId xmlns:p14="http://schemas.microsoft.com/office/powerpoint/2010/main" val="21657835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https://web.mit.edu/urban_or_book/www/book/chapter6/6.4.12.html</a:t>
            </a:r>
            <a:endParaRPr lang="en-PK" dirty="0"/>
          </a:p>
        </p:txBody>
      </p:sp>
      <p:sp>
        <p:nvSpPr>
          <p:cNvPr id="4" name="Slide Number Placeholder 3"/>
          <p:cNvSpPr>
            <a:spLocks noGrp="1"/>
          </p:cNvSpPr>
          <p:nvPr>
            <p:ph type="sldNum" sz="quarter" idx="5"/>
          </p:nvPr>
        </p:nvSpPr>
        <p:spPr/>
        <p:txBody>
          <a:bodyPr/>
          <a:lstStyle/>
          <a:p>
            <a:fld id="{FDBF3159-94EB-4F6B-8273-09F1A6B019E6}" type="slidenum">
              <a:rPr lang="en-US" smtClean="0"/>
              <a:t>12</a:t>
            </a:fld>
            <a:endParaRPr lang="en-US"/>
          </a:p>
        </p:txBody>
      </p:sp>
    </p:spTree>
    <p:extLst>
      <p:ext uri="{BB962C8B-B14F-4D97-AF65-F5344CB8AC3E}">
        <p14:creationId xmlns:p14="http://schemas.microsoft.com/office/powerpoint/2010/main" val="41091895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https</a:t>
            </a:r>
            <a:endParaRPr lang="en-PK" dirty="0"/>
          </a:p>
        </p:txBody>
      </p:sp>
      <p:sp>
        <p:nvSpPr>
          <p:cNvPr id="4" name="Slide Number Placeholder 3"/>
          <p:cNvSpPr>
            <a:spLocks noGrp="1"/>
          </p:cNvSpPr>
          <p:nvPr>
            <p:ph type="sldNum" sz="quarter" idx="5"/>
          </p:nvPr>
        </p:nvSpPr>
        <p:spPr/>
        <p:txBody>
          <a:bodyPr/>
          <a:lstStyle/>
          <a:p>
            <a:fld id="{FDBF3159-94EB-4F6B-8273-09F1A6B019E6}" type="slidenum">
              <a:rPr lang="en-US" smtClean="0"/>
              <a:t>13</a:t>
            </a:fld>
            <a:endParaRPr lang="en-US"/>
          </a:p>
        </p:txBody>
      </p:sp>
    </p:spTree>
    <p:extLst>
      <p:ext uri="{BB962C8B-B14F-4D97-AF65-F5344CB8AC3E}">
        <p14:creationId xmlns:p14="http://schemas.microsoft.com/office/powerpoint/2010/main" val="2727977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https://web.mit.edu/urban_or_book/www/book/chapter6/6.4.12.html</a:t>
            </a:r>
            <a:endParaRPr lang="en-PK" dirty="0"/>
          </a:p>
        </p:txBody>
      </p:sp>
      <p:sp>
        <p:nvSpPr>
          <p:cNvPr id="4" name="Slide Number Placeholder 3"/>
          <p:cNvSpPr>
            <a:spLocks noGrp="1"/>
          </p:cNvSpPr>
          <p:nvPr>
            <p:ph type="sldNum" sz="quarter" idx="5"/>
          </p:nvPr>
        </p:nvSpPr>
        <p:spPr/>
        <p:txBody>
          <a:bodyPr/>
          <a:lstStyle/>
          <a:p>
            <a:fld id="{FDBF3159-94EB-4F6B-8273-09F1A6B019E6}" type="slidenum">
              <a:rPr lang="en-US" smtClean="0"/>
              <a:t>14</a:t>
            </a:fld>
            <a:endParaRPr lang="en-US"/>
          </a:p>
        </p:txBody>
      </p:sp>
    </p:spTree>
    <p:extLst>
      <p:ext uri="{BB962C8B-B14F-4D97-AF65-F5344CB8AC3E}">
        <p14:creationId xmlns:p14="http://schemas.microsoft.com/office/powerpoint/2010/main" val="31826888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K" dirty="0"/>
          </a:p>
        </p:txBody>
      </p:sp>
      <p:sp>
        <p:nvSpPr>
          <p:cNvPr id="4" name="Slide Number Placeholder 3"/>
          <p:cNvSpPr>
            <a:spLocks noGrp="1"/>
          </p:cNvSpPr>
          <p:nvPr>
            <p:ph type="sldNum" sz="quarter" idx="5"/>
          </p:nvPr>
        </p:nvSpPr>
        <p:spPr/>
        <p:txBody>
          <a:bodyPr/>
          <a:lstStyle/>
          <a:p>
            <a:fld id="{FDBF3159-94EB-4F6B-8273-09F1A6B019E6}" type="slidenum">
              <a:rPr lang="en-US" smtClean="0"/>
              <a:t>15</a:t>
            </a:fld>
            <a:endParaRPr lang="en-US"/>
          </a:p>
        </p:txBody>
      </p:sp>
    </p:spTree>
    <p:extLst>
      <p:ext uri="{BB962C8B-B14F-4D97-AF65-F5344CB8AC3E}">
        <p14:creationId xmlns:p14="http://schemas.microsoft.com/office/powerpoint/2010/main" val="2148072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54</a:t>
            </a:fld>
            <a:endParaRPr lang="en-US" altLang="zh-CN" noProof="0" dirty="0"/>
          </a:p>
        </p:txBody>
      </p:sp>
    </p:spTree>
    <p:extLst>
      <p:ext uri="{BB962C8B-B14F-4D97-AF65-F5344CB8AC3E}">
        <p14:creationId xmlns:p14="http://schemas.microsoft.com/office/powerpoint/2010/main" val="4245785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1_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cap="all"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hasCustomPrompt="1"/>
          </p:nvPr>
        </p:nvSpPr>
        <p:spPr>
          <a:xfrm>
            <a:off x="148318" y="1481138"/>
            <a:ext cx="2141764" cy="514350"/>
          </a:xfrm>
        </p:spPr>
        <p:txBody>
          <a:bodyPr anchor="ctr">
            <a:noAutofit/>
          </a:bodyPr>
          <a:lstStyle>
            <a:lvl1pPr marL="0" indent="0" algn="r">
              <a:buNone/>
              <a:defRPr sz="1600" cap="all" spc="150" baseline="0"/>
            </a:lvl1pPr>
          </a:lstStyle>
          <a:p>
            <a:pPr lvl="0"/>
            <a:r>
              <a:rPr lang="en-US" dirty="0"/>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hasCustomPrompt="1"/>
          </p:nvPr>
        </p:nvSpPr>
        <p:spPr>
          <a:xfrm>
            <a:off x="714375" y="2557463"/>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hasCustomPrompt="1"/>
          </p:nvPr>
        </p:nvSpPr>
        <p:spPr>
          <a:xfrm>
            <a:off x="1320800" y="3633788"/>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hasCustomPrompt="1"/>
          </p:nvPr>
        </p:nvSpPr>
        <p:spPr>
          <a:xfrm>
            <a:off x="1905000" y="4710114"/>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5" y="1594478"/>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8" y="2673328"/>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7" y="3755394"/>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79" y="4824430"/>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175279" y="6356350"/>
            <a:ext cx="1808712" cy="365125"/>
          </a:xfrm>
        </p:spPr>
        <p:txBody>
          <a:bodyPr/>
          <a:lstStyle>
            <a:lvl1pPr>
              <a:defRPr sz="900"/>
            </a:lvl1pPr>
          </a:lstStyle>
          <a:p>
            <a:pPr algn="l"/>
            <a:r>
              <a:rPr lang="en-US" dirty="0"/>
              <a:t>Pitch Deck</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3502861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 id="2147483669" r:id="rId17"/>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chart" Target="../charts/chart2.xml"/><Relationship Id="rId7" Type="http://schemas.microsoft.com/office/2007/relationships/hdphoto" Target="../media/hdphoto1.wdp"/><Relationship Id="rId2" Type="http://schemas.openxmlformats.org/officeDocument/2006/relationships/chart" Target="../charts/chart1.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chart" Target="../charts/chart4.xml"/><Relationship Id="rId4" Type="http://schemas.openxmlformats.org/officeDocument/2006/relationships/chart" Target="../charts/chart3.xml"/></Relationships>
</file>

<file path=ppt/slides/_rels/slide27.xml.rels><?xml version="1.0" encoding="UTF-8" standalone="yes"?>
<Relationships xmlns="http://schemas.openxmlformats.org/package/2006/relationships"><Relationship Id="rId3" Type="http://schemas.openxmlformats.org/officeDocument/2006/relationships/chart" Target="../charts/chart6.xml"/><Relationship Id="rId7" Type="http://schemas.microsoft.com/office/2007/relationships/hdphoto" Target="../media/hdphoto1.wdp"/><Relationship Id="rId2" Type="http://schemas.openxmlformats.org/officeDocument/2006/relationships/chart" Target="../charts/chart5.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chart" Target="../charts/chart8.xml"/><Relationship Id="rId4" Type="http://schemas.openxmlformats.org/officeDocument/2006/relationships/chart" Target="../charts/chart7.xml"/></Relationships>
</file>

<file path=ppt/slides/_rels/slide28.xml.rels><?xml version="1.0" encoding="UTF-8" standalone="yes"?>
<Relationships xmlns="http://schemas.openxmlformats.org/package/2006/relationships"><Relationship Id="rId3" Type="http://schemas.openxmlformats.org/officeDocument/2006/relationships/chart" Target="../charts/chart10.xml"/><Relationship Id="rId7" Type="http://schemas.microsoft.com/office/2007/relationships/hdphoto" Target="../media/hdphoto1.wdp"/><Relationship Id="rId2" Type="http://schemas.openxmlformats.org/officeDocument/2006/relationships/chart" Target="../charts/chart9.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chart" Target="../charts/chart12.xml"/><Relationship Id="rId4" Type="http://schemas.openxmlformats.org/officeDocument/2006/relationships/chart" Target="../charts/chart11.xml"/></Relationships>
</file>

<file path=ppt/slides/_rels/slide29.xml.rels><?xml version="1.0" encoding="UTF-8" standalone="yes"?>
<Relationships xmlns="http://schemas.openxmlformats.org/package/2006/relationships"><Relationship Id="rId3" Type="http://schemas.openxmlformats.org/officeDocument/2006/relationships/chart" Target="../charts/chart14.xml"/><Relationship Id="rId7" Type="http://schemas.microsoft.com/office/2007/relationships/hdphoto" Target="../media/hdphoto1.wdp"/><Relationship Id="rId2" Type="http://schemas.openxmlformats.org/officeDocument/2006/relationships/chart" Target="../charts/chart13.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chart" Target="../charts/chart16.xml"/><Relationship Id="rId4" Type="http://schemas.openxmlformats.org/officeDocument/2006/relationships/chart" Target="../charts/chart15.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chart" Target="../charts/chart18.xml"/><Relationship Id="rId7" Type="http://schemas.microsoft.com/office/2007/relationships/hdphoto" Target="../media/hdphoto1.wdp"/><Relationship Id="rId2" Type="http://schemas.openxmlformats.org/officeDocument/2006/relationships/chart" Target="../charts/chart17.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chart" Target="../charts/chart20.xml"/><Relationship Id="rId4" Type="http://schemas.openxmlformats.org/officeDocument/2006/relationships/chart" Target="../charts/chart19.xml"/></Relationships>
</file>

<file path=ppt/slides/_rels/slide31.xml.rels><?xml version="1.0" encoding="UTF-8" standalone="yes"?>
<Relationships xmlns="http://schemas.openxmlformats.org/package/2006/relationships"><Relationship Id="rId3" Type="http://schemas.openxmlformats.org/officeDocument/2006/relationships/chart" Target="../charts/chart22.xml"/><Relationship Id="rId7" Type="http://schemas.microsoft.com/office/2007/relationships/hdphoto" Target="../media/hdphoto1.wdp"/><Relationship Id="rId2" Type="http://schemas.openxmlformats.org/officeDocument/2006/relationships/chart" Target="../charts/chart21.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chart" Target="../charts/chart24.xml"/><Relationship Id="rId4" Type="http://schemas.openxmlformats.org/officeDocument/2006/relationships/chart" Target="../charts/chart23.xml"/></Relationships>
</file>

<file path=ppt/slides/_rels/slide32.xml.rels><?xml version="1.0" encoding="UTF-8" standalone="yes"?>
<Relationships xmlns="http://schemas.openxmlformats.org/package/2006/relationships"><Relationship Id="rId3" Type="http://schemas.openxmlformats.org/officeDocument/2006/relationships/chart" Target="../charts/chart26.xml"/><Relationship Id="rId7" Type="http://schemas.microsoft.com/office/2007/relationships/hdphoto" Target="../media/hdphoto1.wdp"/><Relationship Id="rId2" Type="http://schemas.openxmlformats.org/officeDocument/2006/relationships/chart" Target="../charts/chart25.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chart" Target="../charts/chart28.xml"/><Relationship Id="rId4" Type="http://schemas.openxmlformats.org/officeDocument/2006/relationships/chart" Target="../charts/chart27.xml"/></Relationships>
</file>

<file path=ppt/slides/_rels/slide33.xml.rels><?xml version="1.0" encoding="UTF-8" standalone="yes"?>
<Relationships xmlns="http://schemas.openxmlformats.org/package/2006/relationships"><Relationship Id="rId3" Type="http://schemas.openxmlformats.org/officeDocument/2006/relationships/chart" Target="../charts/chart30.xml"/><Relationship Id="rId7" Type="http://schemas.microsoft.com/office/2007/relationships/hdphoto" Target="../media/hdphoto1.wdp"/><Relationship Id="rId2" Type="http://schemas.openxmlformats.org/officeDocument/2006/relationships/chart" Target="../charts/chart29.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chart" Target="../charts/chart32.xml"/><Relationship Id="rId4" Type="http://schemas.openxmlformats.org/officeDocument/2006/relationships/chart" Target="../charts/chart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34.png"/></Relationships>
</file>

<file path=ppt/slides/_rels/slide5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1.xml"/><Relationship Id="rId1" Type="http://schemas.openxmlformats.org/officeDocument/2006/relationships/slideLayout" Target="../slideLayouts/slideLayout16.xml"/><Relationship Id="rId6" Type="http://schemas.openxmlformats.org/officeDocument/2006/relationships/image" Target="../media/image38.jpeg"/><Relationship Id="rId5" Type="http://schemas.openxmlformats.org/officeDocument/2006/relationships/image" Target="../media/image37.jpeg"/><Relationship Id="rId4" Type="http://schemas.openxmlformats.org/officeDocument/2006/relationships/image" Target="../media/image36.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484764" y="2712844"/>
            <a:ext cx="5257793" cy="1331523"/>
          </a:xfrm>
        </p:spPr>
        <p:txBody>
          <a:bodyPr/>
          <a:lstStyle/>
          <a:p>
            <a:r>
              <a:rPr lang="en-US" altLang="zh-CN" dirty="0"/>
              <a:t>SMARTCOMMUTE</a:t>
            </a:r>
            <a:endParaRPr lang="en-US"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601366" y="4172084"/>
            <a:ext cx="4494634" cy="760288"/>
          </a:xfrm>
        </p:spPr>
        <p:txBody>
          <a:bodyPr/>
          <a:lstStyle/>
          <a:p>
            <a:r>
              <a:rPr lang="en-US" dirty="0"/>
              <a:t>OPTIMIZING EMPLOYEE TRANSPORTATION WITH ADVANCED ROUTING STRATEGIES </a:t>
            </a:r>
          </a:p>
        </p:txBody>
      </p:sp>
      <p:pic>
        <p:nvPicPr>
          <p:cNvPr id="30" name="Picture placeholder 29">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rotWithShape="1">
          <a:blip r:embed="rId3"/>
          <a:srcRect l="27472" t="-11454" r="30706" b="-12705"/>
          <a:stretch/>
        </p:blipFill>
        <p:spPr>
          <a:xfrm>
            <a:off x="6742557" y="821836"/>
            <a:ext cx="4405503" cy="5066346"/>
          </a:xfrm>
        </p:spPr>
      </p:pic>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EF0DF-31C9-DA6B-350C-FDEB5D5010CA}"/>
              </a:ext>
            </a:extLst>
          </p:cNvPr>
          <p:cNvSpPr>
            <a:spLocks noGrp="1"/>
          </p:cNvSpPr>
          <p:nvPr>
            <p:ph type="title"/>
          </p:nvPr>
        </p:nvSpPr>
        <p:spPr>
          <a:xfrm>
            <a:off x="587829" y="379260"/>
            <a:ext cx="10515600" cy="1115434"/>
          </a:xfrm>
        </p:spPr>
        <p:txBody>
          <a:bodyPr/>
          <a:lstStyle/>
          <a:p>
            <a:r>
              <a:rPr lang="en-US" dirty="0"/>
              <a:t>INPUT FILES:</a:t>
            </a:r>
            <a:endParaRPr lang="en-PK" dirty="0"/>
          </a:p>
        </p:txBody>
      </p:sp>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10</a:t>
            </a:fld>
            <a:endParaRPr lang="en-US" altLang="zh-CN" dirty="0"/>
          </a:p>
        </p:txBody>
      </p:sp>
      <p:sp>
        <p:nvSpPr>
          <p:cNvPr id="18" name="TextBox 17">
            <a:extLst>
              <a:ext uri="{FF2B5EF4-FFF2-40B4-BE49-F238E27FC236}">
                <a16:creationId xmlns:a16="http://schemas.microsoft.com/office/drawing/2014/main" id="{802ECEFA-46B3-47CB-0737-235574D0DDC0}"/>
              </a:ext>
            </a:extLst>
          </p:cNvPr>
          <p:cNvSpPr txBox="1"/>
          <p:nvPr/>
        </p:nvSpPr>
        <p:spPr>
          <a:xfrm>
            <a:off x="574715" y="2153266"/>
            <a:ext cx="1763624" cy="646331"/>
          </a:xfrm>
          <a:prstGeom prst="rect">
            <a:avLst/>
          </a:prstGeom>
        </p:spPr>
        <p:txBody>
          <a:bodyPr wrap="none" rtlCol="0">
            <a:spAutoFit/>
          </a:bodyPr>
          <a:lstStyle/>
          <a:p>
            <a:pPr marL="0" indent="0">
              <a:lnSpc>
                <a:spcPct val="100000"/>
              </a:lnSpc>
              <a:spcBef>
                <a:spcPts val="0"/>
              </a:spcBef>
              <a:buFontTx/>
              <a:buNone/>
            </a:pPr>
            <a:r>
              <a:rPr lang="en-US" dirty="0">
                <a:latin typeface="Posterama" panose="020B0504020200020000" pitchFamily="34" charset="0"/>
                <a:ea typeface="微软雅黑"/>
                <a:cs typeface="Posterama" panose="020B0504020200020000" pitchFamily="34" charset="0"/>
              </a:rPr>
              <a:t>lat_lon_ec.csv/</a:t>
            </a:r>
          </a:p>
          <a:p>
            <a:pPr marL="0" indent="0">
              <a:lnSpc>
                <a:spcPct val="100000"/>
              </a:lnSpc>
              <a:spcBef>
                <a:spcPts val="0"/>
              </a:spcBef>
              <a:buFontTx/>
              <a:buNone/>
            </a:pPr>
            <a:r>
              <a:rPr lang="en-US" sz="1800" dirty="0" err="1">
                <a:latin typeface="Posterama" panose="020B0504020200020000" pitchFamily="34" charset="0"/>
                <a:ea typeface="微软雅黑"/>
                <a:cs typeface="Posterama" panose="020B0504020200020000" pitchFamily="34" charset="0"/>
              </a:rPr>
              <a:t>Lat_lon_gen</a:t>
            </a:r>
            <a:r>
              <a:rPr lang="en-US" sz="1800" dirty="0">
                <a:latin typeface="Posterama" panose="020B0504020200020000" pitchFamily="34" charset="0"/>
                <a:ea typeface="微软雅黑"/>
                <a:cs typeface="Posterama" panose="020B0504020200020000" pitchFamily="34" charset="0"/>
              </a:rPr>
              <a:t>:</a:t>
            </a:r>
            <a:endParaRPr lang="en-PK" sz="1800" dirty="0">
              <a:latin typeface="Posterama" panose="020B0504020200020000" pitchFamily="34" charset="0"/>
              <a:ea typeface="微软雅黑"/>
              <a:cs typeface="Posterama" panose="020B0504020200020000" pitchFamily="34" charset="0"/>
            </a:endParaRPr>
          </a:p>
        </p:txBody>
      </p:sp>
      <p:sp>
        <p:nvSpPr>
          <p:cNvPr id="19" name="TextBox 18">
            <a:extLst>
              <a:ext uri="{FF2B5EF4-FFF2-40B4-BE49-F238E27FC236}">
                <a16:creationId xmlns:a16="http://schemas.microsoft.com/office/drawing/2014/main" id="{617B32DE-FA2F-918C-41AA-9760A534CA94}"/>
              </a:ext>
            </a:extLst>
          </p:cNvPr>
          <p:cNvSpPr txBox="1"/>
          <p:nvPr/>
        </p:nvSpPr>
        <p:spPr>
          <a:xfrm>
            <a:off x="2838024" y="2143870"/>
            <a:ext cx="8331422" cy="646331"/>
          </a:xfrm>
          <a:prstGeom prst="rect">
            <a:avLst/>
          </a:prstGeom>
        </p:spPr>
        <p:txBody>
          <a:bodyPr wrap="square" rtlCol="0">
            <a:spAutoFit/>
          </a:bodyPr>
          <a:lstStyle/>
          <a:p>
            <a:pPr>
              <a:lnSpc>
                <a:spcPct val="100000"/>
              </a:lnSpc>
              <a:spcBef>
                <a:spcPts val="0"/>
              </a:spcBef>
            </a:pPr>
            <a:r>
              <a:rPr lang="en-US" sz="1800" dirty="0">
                <a:latin typeface="Posterama" panose="020B0504020200020000" pitchFamily="34" charset="0"/>
                <a:ea typeface="微软雅黑"/>
                <a:cs typeface="Posterama" panose="020B0504020200020000" pitchFamily="34" charset="0"/>
              </a:rPr>
              <a:t>This file contains the coordinates of all employees with the coordinates of factory at index 0.</a:t>
            </a:r>
            <a:endParaRPr lang="en-PK" sz="1800" dirty="0">
              <a:latin typeface="Posterama" panose="020B0504020200020000" pitchFamily="34" charset="0"/>
              <a:ea typeface="微软雅黑"/>
              <a:cs typeface="Posterama" panose="020B0504020200020000" pitchFamily="34" charset="0"/>
            </a:endParaRPr>
          </a:p>
        </p:txBody>
      </p:sp>
      <p:sp>
        <p:nvSpPr>
          <p:cNvPr id="20" name="TextBox 19">
            <a:extLst>
              <a:ext uri="{FF2B5EF4-FFF2-40B4-BE49-F238E27FC236}">
                <a16:creationId xmlns:a16="http://schemas.microsoft.com/office/drawing/2014/main" id="{DE303228-3BC7-AC70-FC4D-A6A93DD2FADE}"/>
              </a:ext>
            </a:extLst>
          </p:cNvPr>
          <p:cNvSpPr txBox="1"/>
          <p:nvPr/>
        </p:nvSpPr>
        <p:spPr>
          <a:xfrm>
            <a:off x="574715" y="3439055"/>
            <a:ext cx="1891865" cy="369332"/>
          </a:xfrm>
          <a:prstGeom prst="rect">
            <a:avLst/>
          </a:prstGeom>
        </p:spPr>
        <p:txBody>
          <a:bodyPr wrap="none" rtlCol="0">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Distance Matrix:</a:t>
            </a:r>
            <a:endParaRPr lang="en-PK" sz="1800" dirty="0">
              <a:latin typeface="Posterama" panose="020B0504020200020000" pitchFamily="34" charset="0"/>
              <a:ea typeface="微软雅黑"/>
              <a:cs typeface="Posterama" panose="020B0504020200020000" pitchFamily="34" charset="0"/>
            </a:endParaRPr>
          </a:p>
        </p:txBody>
      </p:sp>
      <p:sp>
        <p:nvSpPr>
          <p:cNvPr id="21" name="TextBox 20">
            <a:extLst>
              <a:ext uri="{FF2B5EF4-FFF2-40B4-BE49-F238E27FC236}">
                <a16:creationId xmlns:a16="http://schemas.microsoft.com/office/drawing/2014/main" id="{D855F541-76D6-15B2-E90C-710DC8C523A7}"/>
              </a:ext>
            </a:extLst>
          </p:cNvPr>
          <p:cNvSpPr txBox="1"/>
          <p:nvPr/>
        </p:nvSpPr>
        <p:spPr>
          <a:xfrm>
            <a:off x="2838024" y="3449323"/>
            <a:ext cx="8331422" cy="2862322"/>
          </a:xfrm>
          <a:prstGeom prst="rect">
            <a:avLst/>
          </a:prstGeom>
        </p:spPr>
        <p:txBody>
          <a:bodyPr wrap="square" rtlCol="0">
            <a:spAutoFit/>
          </a:bodyPr>
          <a:lstStyle/>
          <a:p>
            <a:pPr>
              <a:lnSpc>
                <a:spcPct val="100000"/>
              </a:lnSpc>
              <a:spcBef>
                <a:spcPts val="0"/>
              </a:spcBef>
            </a:pPr>
            <a:r>
              <a:rPr lang="en-US" sz="1800" dirty="0">
                <a:latin typeface="Posterama" panose="020B0504020200020000" pitchFamily="34" charset="0"/>
                <a:ea typeface="微软雅黑"/>
                <a:cs typeface="Posterama" panose="020B0504020200020000" pitchFamily="34" charset="0"/>
              </a:rPr>
              <a:t>This .csv file contains the distance matrix and time matrix ordered as per coordinates file. </a:t>
            </a:r>
            <a:r>
              <a:rPr lang="en-US" dirty="0">
                <a:latin typeface="Posterama" panose="020B0504020200020000" pitchFamily="34" charset="0"/>
                <a:ea typeface="微软雅黑"/>
                <a:cs typeface="Posterama" panose="020B0504020200020000" pitchFamily="34" charset="0"/>
              </a:rPr>
              <a:t>Google maps API is used to populate it as per the time of day for pickup and </a:t>
            </a:r>
            <a:r>
              <a:rPr lang="en-US" dirty="0" err="1">
                <a:latin typeface="Posterama" panose="020B0504020200020000" pitchFamily="34" charset="0"/>
                <a:ea typeface="微软雅黑"/>
                <a:cs typeface="Posterama" panose="020B0504020200020000" pitchFamily="34" charset="0"/>
              </a:rPr>
              <a:t>dropoff</a:t>
            </a:r>
            <a:r>
              <a:rPr lang="en-US" dirty="0">
                <a:latin typeface="Posterama" panose="020B0504020200020000" pitchFamily="34" charset="0"/>
                <a:ea typeface="微软雅黑"/>
                <a:cs typeface="Posterama" panose="020B0504020200020000" pitchFamily="34" charset="0"/>
              </a:rPr>
              <a:t> of each shift to make system more robust to specific traffic conditions </a:t>
            </a:r>
            <a:r>
              <a:rPr lang="en-US" sz="1800" dirty="0">
                <a:latin typeface="Posterama" panose="020B0504020200020000" pitchFamily="34" charset="0"/>
                <a:ea typeface="微软雅黑"/>
                <a:cs typeface="Posterama" panose="020B0504020200020000" pitchFamily="34" charset="0"/>
              </a:rPr>
              <a:t>. It is named as per below convention for different Shifts.</a:t>
            </a:r>
          </a:p>
          <a:p>
            <a:pPr>
              <a:lnSpc>
                <a:spcPct val="100000"/>
              </a:lnSpc>
              <a:spcBef>
                <a:spcPts val="0"/>
              </a:spcBef>
            </a:pPr>
            <a:r>
              <a:rPr lang="en-US" sz="1800" b="1" dirty="0">
                <a:latin typeface="Posterama" panose="020B0504020200020000" pitchFamily="34" charset="0"/>
                <a:ea typeface="微软雅黑"/>
                <a:cs typeface="Posterama" panose="020B0504020200020000" pitchFamily="34" charset="0"/>
              </a:rPr>
              <a:t>DM_dropoff1700departure</a:t>
            </a:r>
            <a:r>
              <a:rPr lang="en-US" b="1" dirty="0">
                <a:latin typeface="Posterama" panose="020B0504020200020000" pitchFamily="34" charset="0"/>
                <a:ea typeface="微软雅黑"/>
                <a:cs typeface="Posterama" panose="020B0504020200020000" pitchFamily="34" charset="0"/>
              </a:rPr>
              <a:t>.CSV</a:t>
            </a:r>
          </a:p>
          <a:p>
            <a:pPr marL="342900" indent="-342900">
              <a:buAutoNum type="alphaLcParenR"/>
            </a:pPr>
            <a:r>
              <a:rPr lang="en-US" sz="1800" u="sng" dirty="0">
                <a:latin typeface="Posterama" panose="020B0504020200020000" pitchFamily="34" charset="0"/>
                <a:ea typeface="微软雅黑"/>
                <a:cs typeface="Posterama" panose="020B0504020200020000" pitchFamily="34" charset="0"/>
              </a:rPr>
              <a:t>DM</a:t>
            </a:r>
            <a:r>
              <a:rPr lang="en-US" sz="1800" dirty="0">
                <a:latin typeface="Posterama" panose="020B0504020200020000" pitchFamily="34" charset="0"/>
                <a:ea typeface="微软雅黑"/>
                <a:cs typeface="Posterama" panose="020B0504020200020000" pitchFamily="34" charset="0"/>
              </a:rPr>
              <a:t> or </a:t>
            </a:r>
            <a:r>
              <a:rPr lang="en-US" sz="1800" u="sng" dirty="0">
                <a:latin typeface="Posterama" panose="020B0504020200020000" pitchFamily="34" charset="0"/>
                <a:ea typeface="微软雅黑"/>
                <a:cs typeface="Posterama" panose="020B0504020200020000" pitchFamily="34" charset="0"/>
              </a:rPr>
              <a:t>TM</a:t>
            </a:r>
            <a:r>
              <a:rPr lang="en-US" sz="1800" dirty="0">
                <a:latin typeface="Posterama" panose="020B0504020200020000" pitchFamily="34" charset="0"/>
                <a:ea typeface="微软雅黑"/>
                <a:cs typeface="Posterama" panose="020B0504020200020000" pitchFamily="34" charset="0"/>
              </a:rPr>
              <a:t> for Distance Matrix or Time Matrix.</a:t>
            </a:r>
          </a:p>
          <a:p>
            <a:pPr marL="342900" indent="-342900">
              <a:buAutoNum type="alphaLcParenR"/>
            </a:pPr>
            <a:r>
              <a:rPr lang="en-US" u="sng" dirty="0" err="1">
                <a:latin typeface="Posterama" panose="020B0504020200020000" pitchFamily="34" charset="0"/>
                <a:ea typeface="微软雅黑"/>
                <a:cs typeface="Posterama" panose="020B0504020200020000" pitchFamily="34" charset="0"/>
              </a:rPr>
              <a:t>dropoff</a:t>
            </a:r>
            <a:r>
              <a:rPr lang="en-US" dirty="0">
                <a:latin typeface="Posterama" panose="020B0504020200020000" pitchFamily="34" charset="0"/>
                <a:ea typeface="微软雅黑"/>
                <a:cs typeface="Posterama" panose="020B0504020200020000" pitchFamily="34" charset="0"/>
              </a:rPr>
              <a:t> or </a:t>
            </a:r>
            <a:r>
              <a:rPr lang="en-US" u="sng" dirty="0">
                <a:latin typeface="Posterama" panose="020B0504020200020000" pitchFamily="34" charset="0"/>
                <a:ea typeface="微软雅黑"/>
                <a:cs typeface="Posterama" panose="020B0504020200020000" pitchFamily="34" charset="0"/>
              </a:rPr>
              <a:t>pickup</a:t>
            </a:r>
            <a:r>
              <a:rPr lang="en-US" dirty="0">
                <a:latin typeface="Posterama" panose="020B0504020200020000" pitchFamily="34" charset="0"/>
                <a:ea typeface="微软雅黑"/>
                <a:cs typeface="Posterama" panose="020B0504020200020000" pitchFamily="34" charset="0"/>
              </a:rPr>
              <a:t> for transit type.</a:t>
            </a:r>
          </a:p>
          <a:p>
            <a:pPr marL="342900" indent="-342900">
              <a:buAutoNum type="alphaLcParenR"/>
            </a:pPr>
            <a:r>
              <a:rPr lang="en-US" sz="1800" u="sng" dirty="0">
                <a:latin typeface="Posterama" panose="020B0504020200020000" pitchFamily="34" charset="0"/>
                <a:ea typeface="微软雅黑"/>
                <a:cs typeface="Posterama" panose="020B0504020200020000" pitchFamily="34" charset="0"/>
              </a:rPr>
              <a:t>1700departure</a:t>
            </a:r>
            <a:r>
              <a:rPr lang="en-US" sz="1800" dirty="0">
                <a:latin typeface="Posterama" panose="020B0504020200020000" pitchFamily="34" charset="0"/>
                <a:ea typeface="微软雅黑"/>
                <a:cs typeface="Posterama" panose="020B0504020200020000" pitchFamily="34" charset="0"/>
              </a:rPr>
              <a:t> or </a:t>
            </a:r>
            <a:r>
              <a:rPr lang="en-US" sz="1800" u="sng" dirty="0">
                <a:latin typeface="Posterama" panose="020B0504020200020000" pitchFamily="34" charset="0"/>
                <a:ea typeface="微软雅黑"/>
                <a:cs typeface="Posterama" panose="020B0504020200020000" pitchFamily="34" charset="0"/>
              </a:rPr>
              <a:t>0800arrival</a:t>
            </a:r>
            <a:r>
              <a:rPr lang="en-US" sz="1800" dirty="0">
                <a:latin typeface="Posterama" panose="020B0504020200020000" pitchFamily="34" charset="0"/>
                <a:ea typeface="微软雅黑"/>
                <a:cs typeface="Posterama" panose="020B0504020200020000" pitchFamily="34" charset="0"/>
              </a:rPr>
              <a:t> for respective shift time.</a:t>
            </a:r>
            <a:endParaRPr lang="en-PK" sz="1800" dirty="0">
              <a:latin typeface="Posterama" panose="020B0504020200020000" pitchFamily="34" charset="0"/>
              <a:ea typeface="微软雅黑"/>
              <a:cs typeface="Posterama" panose="020B0504020200020000" pitchFamily="34" charset="0"/>
            </a:endParaRPr>
          </a:p>
          <a:p>
            <a:pPr>
              <a:lnSpc>
                <a:spcPct val="100000"/>
              </a:lnSpc>
              <a:spcBef>
                <a:spcPts val="0"/>
              </a:spcBef>
            </a:pPr>
            <a:endParaRPr lang="en-PK" sz="1800" dirty="0">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39287371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EF0DF-31C9-DA6B-350C-FDEB5D5010CA}"/>
              </a:ext>
            </a:extLst>
          </p:cNvPr>
          <p:cNvSpPr>
            <a:spLocks noGrp="1"/>
          </p:cNvSpPr>
          <p:nvPr>
            <p:ph type="title"/>
          </p:nvPr>
        </p:nvSpPr>
        <p:spPr>
          <a:xfrm>
            <a:off x="587829" y="15464"/>
            <a:ext cx="10515600" cy="1115434"/>
          </a:xfrm>
        </p:spPr>
        <p:txBody>
          <a:bodyPr/>
          <a:lstStyle/>
          <a:p>
            <a:r>
              <a:rPr lang="en-US" dirty="0"/>
              <a:t>METHODOLOGY</a:t>
            </a:r>
            <a:endParaRPr lang="en-PK" dirty="0"/>
          </a:p>
        </p:txBody>
      </p:sp>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11</a:t>
            </a:fld>
            <a:endParaRPr lang="en-US" altLang="zh-CN" dirty="0"/>
          </a:p>
        </p:txBody>
      </p:sp>
      <p:sp>
        <p:nvSpPr>
          <p:cNvPr id="19" name="TextBox 18">
            <a:extLst>
              <a:ext uri="{FF2B5EF4-FFF2-40B4-BE49-F238E27FC236}">
                <a16:creationId xmlns:a16="http://schemas.microsoft.com/office/drawing/2014/main" id="{388725CC-AE0F-B370-2FA7-40742FB08234}"/>
              </a:ext>
            </a:extLst>
          </p:cNvPr>
          <p:cNvSpPr txBox="1"/>
          <p:nvPr/>
        </p:nvSpPr>
        <p:spPr>
          <a:xfrm>
            <a:off x="240418" y="983226"/>
            <a:ext cx="2105063" cy="369332"/>
          </a:xfrm>
          <a:prstGeom prst="rect">
            <a:avLst/>
          </a:prstGeom>
        </p:spPr>
        <p:txBody>
          <a:bodyPr wrap="none" rtlCol="0">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Data Preparation:</a:t>
            </a:r>
            <a:endParaRPr lang="en-PK" sz="1800" dirty="0">
              <a:latin typeface="Posterama" panose="020B0504020200020000" pitchFamily="34" charset="0"/>
              <a:ea typeface="微软雅黑"/>
              <a:cs typeface="Posterama" panose="020B0504020200020000" pitchFamily="34" charset="0"/>
            </a:endParaRPr>
          </a:p>
        </p:txBody>
      </p:sp>
      <p:sp>
        <p:nvSpPr>
          <p:cNvPr id="20" name="TextBox 19">
            <a:extLst>
              <a:ext uri="{FF2B5EF4-FFF2-40B4-BE49-F238E27FC236}">
                <a16:creationId xmlns:a16="http://schemas.microsoft.com/office/drawing/2014/main" id="{EE2979F2-AE76-DCFD-CE5E-7DB9636E42B0}"/>
              </a:ext>
            </a:extLst>
          </p:cNvPr>
          <p:cNvSpPr txBox="1"/>
          <p:nvPr/>
        </p:nvSpPr>
        <p:spPr>
          <a:xfrm>
            <a:off x="2287416" y="973830"/>
            <a:ext cx="8594019" cy="1477328"/>
          </a:xfrm>
          <a:prstGeom prst="rect">
            <a:avLst/>
          </a:prstGeom>
        </p:spPr>
        <p:txBody>
          <a:bodyPr wrap="none" rtlCol="0">
            <a:spAutoFit/>
          </a:bodyPr>
          <a:lstStyle/>
          <a:p>
            <a:pPr marL="342900" indent="-342900">
              <a:lnSpc>
                <a:spcPct val="100000"/>
              </a:lnSpc>
              <a:spcBef>
                <a:spcPts val="0"/>
              </a:spcBef>
              <a:buFontTx/>
              <a:buAutoNum type="arabicParenR"/>
            </a:pPr>
            <a:r>
              <a:rPr lang="en-US" sz="1800" dirty="0">
                <a:latin typeface="Posterama" panose="020B0504020200020000" pitchFamily="34" charset="0"/>
                <a:ea typeface="微软雅黑"/>
                <a:cs typeface="Posterama" panose="020B0504020200020000" pitchFamily="34" charset="0"/>
              </a:rPr>
              <a:t>Mapping of coordinates for each employee.</a:t>
            </a:r>
          </a:p>
          <a:p>
            <a:pPr marL="342900" indent="-342900">
              <a:lnSpc>
                <a:spcPct val="100000"/>
              </a:lnSpc>
              <a:spcBef>
                <a:spcPts val="0"/>
              </a:spcBef>
              <a:buFontTx/>
              <a:buAutoNum type="arabicParenR"/>
            </a:pPr>
            <a:r>
              <a:rPr lang="en-US" sz="1800" dirty="0">
                <a:latin typeface="Posterama" panose="020B0504020200020000" pitchFamily="34" charset="0"/>
                <a:ea typeface="微软雅黑"/>
                <a:cs typeface="Posterama" panose="020B0504020200020000" pitchFamily="34" charset="0"/>
              </a:rPr>
              <a:t>Definition of Shift Timings.</a:t>
            </a:r>
          </a:p>
          <a:p>
            <a:pPr marL="342900" indent="-342900">
              <a:lnSpc>
                <a:spcPct val="100000"/>
              </a:lnSpc>
              <a:spcBef>
                <a:spcPts val="0"/>
              </a:spcBef>
              <a:buFontTx/>
              <a:buAutoNum type="arabicParenR"/>
            </a:pPr>
            <a:r>
              <a:rPr lang="en-US" dirty="0">
                <a:latin typeface="Posterama" panose="020B0504020200020000" pitchFamily="34" charset="0"/>
                <a:ea typeface="微软雅黑"/>
                <a:cs typeface="Posterama" panose="020B0504020200020000" pitchFamily="34" charset="0"/>
              </a:rPr>
              <a:t>Generation of Distance &amp; Time Matrix based upon Pickup &amp; Dropoff Times.*</a:t>
            </a:r>
          </a:p>
          <a:p>
            <a:pPr marL="342900" indent="-342900">
              <a:lnSpc>
                <a:spcPct val="100000"/>
              </a:lnSpc>
              <a:spcBef>
                <a:spcPts val="0"/>
              </a:spcBef>
              <a:buFontTx/>
              <a:buAutoNum type="arabicParenR"/>
            </a:pPr>
            <a:r>
              <a:rPr lang="en-US" sz="1800" dirty="0">
                <a:latin typeface="Posterama" panose="020B0504020200020000" pitchFamily="34" charset="0"/>
                <a:ea typeface="微软雅黑"/>
                <a:cs typeface="Posterama" panose="020B0504020200020000" pitchFamily="34" charset="0"/>
              </a:rPr>
              <a:t>Defining the vehicle capacity &amp; number of available vehicles for routing.</a:t>
            </a:r>
          </a:p>
          <a:p>
            <a:pPr marL="342900" indent="-342900">
              <a:lnSpc>
                <a:spcPct val="100000"/>
              </a:lnSpc>
              <a:spcBef>
                <a:spcPts val="0"/>
              </a:spcBef>
              <a:buFontTx/>
              <a:buAutoNum type="arabicParenR"/>
            </a:pPr>
            <a:r>
              <a:rPr lang="en-US" dirty="0">
                <a:latin typeface="Posterama" panose="020B0504020200020000" pitchFamily="34" charset="0"/>
                <a:ea typeface="微软雅黑"/>
                <a:cs typeface="Posterama" panose="020B0504020200020000" pitchFamily="34" charset="0"/>
              </a:rPr>
              <a:t>API Key for Google Maps.</a:t>
            </a:r>
            <a:endParaRPr lang="en-PK" sz="1800" dirty="0">
              <a:latin typeface="Posterama" panose="020B0504020200020000" pitchFamily="34" charset="0"/>
              <a:ea typeface="微软雅黑"/>
              <a:cs typeface="Posterama" panose="020B0504020200020000" pitchFamily="34" charset="0"/>
            </a:endParaRPr>
          </a:p>
        </p:txBody>
      </p:sp>
      <p:sp>
        <p:nvSpPr>
          <p:cNvPr id="22" name="TextBox 21">
            <a:extLst>
              <a:ext uri="{FF2B5EF4-FFF2-40B4-BE49-F238E27FC236}">
                <a16:creationId xmlns:a16="http://schemas.microsoft.com/office/drawing/2014/main" id="{7C0829C4-81CD-3439-C439-1F5E93D5CAAC}"/>
              </a:ext>
            </a:extLst>
          </p:cNvPr>
          <p:cNvSpPr txBox="1"/>
          <p:nvPr/>
        </p:nvSpPr>
        <p:spPr>
          <a:xfrm>
            <a:off x="2325817" y="2400212"/>
            <a:ext cx="9780241" cy="3970318"/>
          </a:xfrm>
          <a:prstGeom prst="rect">
            <a:avLst/>
          </a:prstGeom>
        </p:spPr>
        <p:txBody>
          <a:bodyPr wrap="none" rtlCol="0">
            <a:spAutoFit/>
          </a:bodyPr>
          <a:lstStyle/>
          <a:p>
            <a:pPr>
              <a:lnSpc>
                <a:spcPct val="100000"/>
              </a:lnSpc>
              <a:spcBef>
                <a:spcPts val="0"/>
              </a:spcBef>
            </a:pPr>
            <a:r>
              <a:rPr lang="en-US" dirty="0">
                <a:latin typeface="Posterama" panose="020B0504020200020000" pitchFamily="34" charset="0"/>
                <a:ea typeface="微软雅黑"/>
                <a:cs typeface="Posterama" panose="020B0504020200020000" pitchFamily="34" charset="0"/>
              </a:rPr>
              <a:t>The problem is divided into two Sub-Problems</a:t>
            </a:r>
            <a:r>
              <a:rPr lang="en-US" sz="1800" dirty="0">
                <a:latin typeface="Posterama" panose="020B0504020200020000" pitchFamily="34" charset="0"/>
                <a:ea typeface="微软雅黑"/>
                <a:cs typeface="Posterama" panose="020B0504020200020000" pitchFamily="34" charset="0"/>
              </a:rPr>
              <a:t>.</a:t>
            </a:r>
          </a:p>
          <a:p>
            <a:pPr marL="342900" indent="-342900">
              <a:lnSpc>
                <a:spcPct val="100000"/>
              </a:lnSpc>
              <a:spcBef>
                <a:spcPts val="0"/>
              </a:spcBef>
              <a:buFontTx/>
              <a:buAutoNum type="arabicParenR"/>
            </a:pPr>
            <a:r>
              <a:rPr lang="en-US" sz="1800" dirty="0">
                <a:latin typeface="Posterama" panose="020B0504020200020000" pitchFamily="34" charset="0"/>
                <a:ea typeface="微软雅黑"/>
                <a:cs typeface="Posterama" panose="020B0504020200020000" pitchFamily="34" charset="0"/>
              </a:rPr>
              <a:t>Clustering/Clubbing of employees and assigning to vehicles.</a:t>
            </a:r>
            <a:br>
              <a:rPr lang="en-US" sz="1800" dirty="0">
                <a:latin typeface="Posterama" panose="020B0504020200020000" pitchFamily="34" charset="0"/>
                <a:ea typeface="微软雅黑"/>
                <a:cs typeface="Posterama" panose="020B0504020200020000" pitchFamily="34" charset="0"/>
              </a:rPr>
            </a:br>
            <a:r>
              <a:rPr lang="en-US" sz="1800" dirty="0">
                <a:latin typeface="Posterama" panose="020B0504020200020000" pitchFamily="34" charset="0"/>
                <a:ea typeface="微软雅黑"/>
                <a:cs typeface="Posterama" panose="020B0504020200020000" pitchFamily="34" charset="0"/>
              </a:rPr>
              <a:t>It involved the use of below algorithms:</a:t>
            </a:r>
            <a:br>
              <a:rPr lang="en-US" sz="1800" dirty="0">
                <a:latin typeface="Posterama" panose="020B0504020200020000" pitchFamily="34" charset="0"/>
                <a:ea typeface="微软雅黑"/>
                <a:cs typeface="Posterama" panose="020B0504020200020000" pitchFamily="34" charset="0"/>
              </a:rPr>
            </a:br>
            <a:br>
              <a:rPr lang="en-US" sz="1800" dirty="0">
                <a:latin typeface="Posterama" panose="020B0504020200020000" pitchFamily="34" charset="0"/>
                <a:ea typeface="微软雅黑"/>
                <a:cs typeface="Posterama" panose="020B0504020200020000" pitchFamily="34" charset="0"/>
              </a:rPr>
            </a:br>
            <a:r>
              <a:rPr lang="en-US" sz="1800" dirty="0">
                <a:latin typeface="Posterama" panose="020B0504020200020000" pitchFamily="34" charset="0"/>
                <a:ea typeface="微软雅黑"/>
                <a:cs typeface="Posterama" panose="020B0504020200020000" pitchFamily="34" charset="0"/>
              </a:rPr>
              <a:t>a) Clarke Wright Savings (CWS)			Latest Routing Solution</a:t>
            </a:r>
            <a:br>
              <a:rPr lang="en-US" sz="1800" dirty="0">
                <a:latin typeface="Posterama" panose="020B0504020200020000" pitchFamily="34" charset="0"/>
                <a:ea typeface="微软雅黑"/>
                <a:cs typeface="Posterama" panose="020B0504020200020000" pitchFamily="34" charset="0"/>
              </a:rPr>
            </a:br>
            <a:r>
              <a:rPr lang="en-US" sz="1800" dirty="0">
                <a:latin typeface="Posterama" panose="020B0504020200020000" pitchFamily="34" charset="0"/>
                <a:ea typeface="微软雅黑"/>
                <a:cs typeface="Posterama" panose="020B0504020200020000" pitchFamily="34" charset="0"/>
              </a:rPr>
              <a:t>b) Genetic Algorithm (GA)			Traditiona</a:t>
            </a:r>
            <a:r>
              <a:rPr lang="en-US" dirty="0">
                <a:latin typeface="Posterama" panose="020B0504020200020000" pitchFamily="34" charset="0"/>
                <a:ea typeface="微软雅黑"/>
                <a:cs typeface="Posterama" panose="020B0504020200020000" pitchFamily="34" charset="0"/>
              </a:rPr>
              <a:t>l Heuristics Based Approach</a:t>
            </a:r>
            <a:br>
              <a:rPr lang="en-US" sz="1800" dirty="0">
                <a:latin typeface="Posterama" panose="020B0504020200020000" pitchFamily="34" charset="0"/>
                <a:ea typeface="微软雅黑"/>
                <a:cs typeface="Posterama" panose="020B0504020200020000" pitchFamily="34" charset="0"/>
              </a:rPr>
            </a:br>
            <a:r>
              <a:rPr lang="en-US" sz="1800" dirty="0">
                <a:latin typeface="Posterama" panose="020B0504020200020000" pitchFamily="34" charset="0"/>
                <a:ea typeface="微软雅黑"/>
                <a:cs typeface="Posterama" panose="020B0504020200020000" pitchFamily="34" charset="0"/>
              </a:rPr>
              <a:t>c) K-means Clustering (</a:t>
            </a:r>
            <a:r>
              <a:rPr lang="en-US" sz="1800" dirty="0" err="1">
                <a:latin typeface="Posterama" panose="020B0504020200020000" pitchFamily="34" charset="0"/>
                <a:ea typeface="微软雅黑"/>
                <a:cs typeface="Posterama" panose="020B0504020200020000" pitchFamily="34" charset="0"/>
              </a:rPr>
              <a:t>Kmeans</a:t>
            </a:r>
            <a:r>
              <a:rPr lang="en-US" sz="1800" dirty="0">
                <a:latin typeface="Posterama" panose="020B0504020200020000" pitchFamily="34" charset="0"/>
                <a:ea typeface="微软雅黑"/>
                <a:cs typeface="Posterama" panose="020B0504020200020000" pitchFamily="34" charset="0"/>
              </a:rPr>
              <a:t>)		ML based approach</a:t>
            </a:r>
            <a:br>
              <a:rPr lang="en-US" sz="1800" dirty="0">
                <a:latin typeface="Posterama" panose="020B0504020200020000" pitchFamily="34" charset="0"/>
                <a:ea typeface="微软雅黑"/>
                <a:cs typeface="Posterama" panose="020B0504020200020000" pitchFamily="34" charset="0"/>
              </a:rPr>
            </a:br>
            <a:r>
              <a:rPr lang="en-US" sz="1800" dirty="0">
                <a:latin typeface="Posterama" panose="020B0504020200020000" pitchFamily="34" charset="0"/>
                <a:ea typeface="微软雅黑"/>
                <a:cs typeface="Posterama" panose="020B0504020200020000" pitchFamily="34" charset="0"/>
              </a:rPr>
              <a:t>d) </a:t>
            </a:r>
            <a:r>
              <a:rPr lang="en-US" sz="1800" dirty="0" err="1">
                <a:latin typeface="Posterama" panose="020B0504020200020000" pitchFamily="34" charset="0"/>
                <a:ea typeface="微软雅黑"/>
                <a:cs typeface="Posterama" panose="020B0504020200020000" pitchFamily="34" charset="0"/>
              </a:rPr>
              <a:t>Min_Distance</a:t>
            </a:r>
            <a:r>
              <a:rPr lang="en-US" sz="1800" dirty="0">
                <a:latin typeface="Posterama" panose="020B0504020200020000" pitchFamily="34" charset="0"/>
                <a:ea typeface="微软雅黑"/>
                <a:cs typeface="Posterama" panose="020B0504020200020000" pitchFamily="34" charset="0"/>
              </a:rPr>
              <a:t> Clustering (</a:t>
            </a:r>
            <a:r>
              <a:rPr lang="en-US" sz="1800" dirty="0" err="1">
                <a:latin typeface="Posterama" panose="020B0504020200020000" pitchFamily="34" charset="0"/>
                <a:ea typeface="微软雅黑"/>
                <a:cs typeface="Posterama" panose="020B0504020200020000" pitchFamily="34" charset="0"/>
              </a:rPr>
              <a:t>min_distance</a:t>
            </a:r>
            <a:r>
              <a:rPr lang="en-US" sz="1800" dirty="0">
                <a:latin typeface="Posterama" panose="020B0504020200020000" pitchFamily="34" charset="0"/>
                <a:ea typeface="微软雅黑"/>
                <a:cs typeface="Posterama" panose="020B0504020200020000" pitchFamily="34" charset="0"/>
              </a:rPr>
              <a:t>)	Self Proposed Approach</a:t>
            </a:r>
          </a:p>
          <a:p>
            <a:pPr marL="342900" indent="-342900">
              <a:lnSpc>
                <a:spcPct val="100000"/>
              </a:lnSpc>
              <a:spcBef>
                <a:spcPts val="0"/>
              </a:spcBef>
              <a:buFontTx/>
              <a:buAutoNum type="arabicParenR"/>
            </a:pPr>
            <a:endParaRPr lang="en-US" sz="1800" dirty="0">
              <a:latin typeface="Posterama" panose="020B0504020200020000" pitchFamily="34" charset="0"/>
              <a:ea typeface="微软雅黑"/>
              <a:cs typeface="Posterama" panose="020B0504020200020000" pitchFamily="34" charset="0"/>
            </a:endParaRPr>
          </a:p>
          <a:p>
            <a:pPr marL="342900" indent="-342900">
              <a:lnSpc>
                <a:spcPct val="100000"/>
              </a:lnSpc>
              <a:spcBef>
                <a:spcPts val="0"/>
              </a:spcBef>
              <a:buFontTx/>
              <a:buAutoNum type="arabicParenR"/>
            </a:pPr>
            <a:r>
              <a:rPr lang="en-US" sz="1800" dirty="0">
                <a:latin typeface="Posterama" panose="020B0504020200020000" pitchFamily="34" charset="0"/>
                <a:ea typeface="微软雅黑"/>
                <a:cs typeface="Posterama" panose="020B0504020200020000" pitchFamily="34" charset="0"/>
              </a:rPr>
              <a:t>Sequencing the employees to find optimum route/path.</a:t>
            </a:r>
            <a:br>
              <a:rPr lang="en-US" sz="1800" dirty="0">
                <a:latin typeface="Posterama" panose="020B0504020200020000" pitchFamily="34" charset="0"/>
                <a:ea typeface="微软雅黑"/>
                <a:cs typeface="Posterama" panose="020B0504020200020000" pitchFamily="34" charset="0"/>
              </a:rPr>
            </a:br>
            <a:r>
              <a:rPr lang="en-US" dirty="0">
                <a:latin typeface="Posterama" panose="020B0504020200020000" pitchFamily="34" charset="0"/>
                <a:ea typeface="微软雅黑"/>
                <a:cs typeface="Posterama" panose="020B0504020200020000" pitchFamily="34" charset="0"/>
              </a:rPr>
              <a:t>It included two different methodologies:</a:t>
            </a:r>
            <a:br>
              <a:rPr lang="en-US" dirty="0">
                <a:latin typeface="Posterama" panose="020B0504020200020000" pitchFamily="34" charset="0"/>
                <a:ea typeface="微软雅黑"/>
                <a:cs typeface="Posterama" panose="020B0504020200020000" pitchFamily="34" charset="0"/>
              </a:rPr>
            </a:br>
            <a:br>
              <a:rPr lang="en-US" dirty="0">
                <a:latin typeface="Posterama" panose="020B0504020200020000" pitchFamily="34" charset="0"/>
                <a:ea typeface="微软雅黑"/>
                <a:cs typeface="Posterama" panose="020B0504020200020000" pitchFamily="34" charset="0"/>
              </a:rPr>
            </a:br>
            <a:r>
              <a:rPr lang="en-US" dirty="0">
                <a:latin typeface="Posterama" panose="020B0504020200020000" pitchFamily="34" charset="0"/>
                <a:ea typeface="微软雅黑"/>
                <a:cs typeface="Posterama" panose="020B0504020200020000" pitchFamily="34" charset="0"/>
              </a:rPr>
              <a:t>a) Travelling Salesman Problem (TSP)</a:t>
            </a:r>
            <a:br>
              <a:rPr lang="en-US" dirty="0">
                <a:latin typeface="Posterama" panose="020B0504020200020000" pitchFamily="34" charset="0"/>
                <a:ea typeface="微软雅黑"/>
                <a:cs typeface="Posterama" panose="020B0504020200020000" pitchFamily="34" charset="0"/>
              </a:rPr>
            </a:br>
            <a:r>
              <a:rPr lang="en-US" dirty="0">
                <a:latin typeface="Posterama" panose="020B0504020200020000" pitchFamily="34" charset="0"/>
                <a:ea typeface="微软雅黑"/>
                <a:cs typeface="Posterama" panose="020B0504020200020000" pitchFamily="34" charset="0"/>
              </a:rPr>
              <a:t>b) Google Maps API Optimization (GMO)</a:t>
            </a:r>
          </a:p>
        </p:txBody>
      </p:sp>
      <p:sp>
        <p:nvSpPr>
          <p:cNvPr id="23" name="TextBox 22">
            <a:extLst>
              <a:ext uri="{FF2B5EF4-FFF2-40B4-BE49-F238E27FC236}">
                <a16:creationId xmlns:a16="http://schemas.microsoft.com/office/drawing/2014/main" id="{B25B08CA-DF7C-A518-5A81-F21C542E82F4}"/>
              </a:ext>
            </a:extLst>
          </p:cNvPr>
          <p:cNvSpPr txBox="1"/>
          <p:nvPr/>
        </p:nvSpPr>
        <p:spPr>
          <a:xfrm>
            <a:off x="233868" y="2387095"/>
            <a:ext cx="1402948" cy="369332"/>
          </a:xfrm>
          <a:prstGeom prst="rect">
            <a:avLst/>
          </a:prstGeom>
        </p:spPr>
        <p:txBody>
          <a:bodyPr wrap="none" rtlCol="0">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Algorithms:</a:t>
            </a:r>
            <a:endParaRPr lang="en-PK" sz="1800" dirty="0">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3958181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3676E-AE78-5354-8A35-78F4ED6BDB53}"/>
              </a:ext>
            </a:extLst>
          </p:cNvPr>
          <p:cNvSpPr>
            <a:spLocks noGrp="1"/>
          </p:cNvSpPr>
          <p:nvPr>
            <p:ph type="title"/>
          </p:nvPr>
        </p:nvSpPr>
        <p:spPr>
          <a:xfrm>
            <a:off x="587829" y="153115"/>
            <a:ext cx="10515600" cy="1115434"/>
          </a:xfrm>
        </p:spPr>
        <p:txBody>
          <a:bodyPr/>
          <a:lstStyle/>
          <a:p>
            <a:r>
              <a:rPr lang="en-US" sz="2800" dirty="0"/>
              <a:t>Route Clustering Through </a:t>
            </a:r>
            <a:r>
              <a:rPr lang="en-US" dirty="0"/>
              <a:t>Genetic Algorithm </a:t>
            </a:r>
            <a:r>
              <a:rPr lang="en-US" sz="2000" dirty="0"/>
              <a:t>by KANG (2015)</a:t>
            </a:r>
            <a:endParaRPr lang="en-PK" dirty="0"/>
          </a:p>
        </p:txBody>
      </p:sp>
      <p:sp>
        <p:nvSpPr>
          <p:cNvPr id="4" name="Footer Placeholder 3">
            <a:extLst>
              <a:ext uri="{FF2B5EF4-FFF2-40B4-BE49-F238E27FC236}">
                <a16:creationId xmlns:a16="http://schemas.microsoft.com/office/drawing/2014/main" id="{F3ED7AF3-17C5-49F3-0CC1-C14CFAAC80D3}"/>
              </a:ext>
            </a:extLst>
          </p:cNvPr>
          <p:cNvSpPr>
            <a:spLocks noGrp="1"/>
          </p:cNvSpPr>
          <p:nvPr>
            <p:ph type="ftr" sz="quarter" idx="28"/>
          </p:nvPr>
        </p:nvSpPr>
        <p:spPr>
          <a:xfrm>
            <a:off x="710774" y="6158927"/>
            <a:ext cx="5208245" cy="365125"/>
          </a:xfrm>
        </p:spPr>
        <p:txBody>
          <a:bodyPr/>
          <a:lstStyle/>
          <a:p>
            <a:r>
              <a:rPr lang="en-US" dirty="0"/>
              <a:t>Kang, M., Kim, S., </a:t>
            </a:r>
            <a:r>
              <a:rPr lang="en-US" dirty="0" err="1"/>
              <a:t>Felan</a:t>
            </a:r>
            <a:r>
              <a:rPr lang="en-US" dirty="0"/>
              <a:t>, J. T., Choi, H. R., &amp; Cho, M. (2015). Development of a Genetic Algorithm for the School Bus Routing Problem. International Journal of Software Engineering and Its Applications, 9(5), 107–126.</a:t>
            </a:r>
            <a:endParaRPr lang="en-PK" dirty="0"/>
          </a:p>
        </p:txBody>
      </p:sp>
      <p:sp>
        <p:nvSpPr>
          <p:cNvPr id="5" name="Slide Number Placeholder 4">
            <a:extLst>
              <a:ext uri="{FF2B5EF4-FFF2-40B4-BE49-F238E27FC236}">
                <a16:creationId xmlns:a16="http://schemas.microsoft.com/office/drawing/2014/main" id="{3D50AA1C-6764-6356-A434-31E0E0A51223}"/>
              </a:ext>
            </a:extLst>
          </p:cNvPr>
          <p:cNvSpPr>
            <a:spLocks noGrp="1"/>
          </p:cNvSpPr>
          <p:nvPr>
            <p:ph type="sldNum" sz="quarter" idx="29"/>
          </p:nvPr>
        </p:nvSpPr>
        <p:spPr/>
        <p:txBody>
          <a:bodyPr/>
          <a:lstStyle/>
          <a:p>
            <a:fld id="{47FEACEE-25B4-4A2D-B147-27296E36371D}" type="slidenum">
              <a:rPr lang="en-US" altLang="zh-CN" smtClean="0"/>
              <a:pPr/>
              <a:t>12</a:t>
            </a:fld>
            <a:endParaRPr lang="en-US" altLang="zh-CN" dirty="0"/>
          </a:p>
        </p:txBody>
      </p:sp>
      <p:sp>
        <p:nvSpPr>
          <p:cNvPr id="8" name="Footer Placeholder 3">
            <a:extLst>
              <a:ext uri="{FF2B5EF4-FFF2-40B4-BE49-F238E27FC236}">
                <a16:creationId xmlns:a16="http://schemas.microsoft.com/office/drawing/2014/main" id="{1E126B19-DE98-8612-C77D-9836846D83C1}"/>
              </a:ext>
            </a:extLst>
          </p:cNvPr>
          <p:cNvSpPr txBox="1">
            <a:spLocks/>
          </p:cNvSpPr>
          <p:nvPr/>
        </p:nvSpPr>
        <p:spPr>
          <a:xfrm>
            <a:off x="6322143" y="6158926"/>
            <a:ext cx="4178709" cy="365125"/>
          </a:xfrm>
          <a:prstGeom prst="rect">
            <a:avLst/>
          </a:prstGeom>
        </p:spPr>
        <p:txBody>
          <a:bodyPr vert="horz" lIns="91440" tIns="45720" rIns="91440" bIns="45720" rtlCol="0" anchor="ctr">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https://github.com/letrunghieu/school-bus-routing-problem/tree/master?tab=readme-ov-file</a:t>
            </a:r>
            <a:endParaRPr lang="en-PK" dirty="0"/>
          </a:p>
        </p:txBody>
      </p:sp>
      <p:sp>
        <p:nvSpPr>
          <p:cNvPr id="9" name="TextBox 8">
            <a:extLst>
              <a:ext uri="{FF2B5EF4-FFF2-40B4-BE49-F238E27FC236}">
                <a16:creationId xmlns:a16="http://schemas.microsoft.com/office/drawing/2014/main" id="{90B6E61F-6B38-A0E8-59D4-3E30350B746F}"/>
              </a:ext>
            </a:extLst>
          </p:cNvPr>
          <p:cNvSpPr txBox="1"/>
          <p:nvPr/>
        </p:nvSpPr>
        <p:spPr>
          <a:xfrm>
            <a:off x="574715" y="1179872"/>
            <a:ext cx="10948691" cy="646331"/>
          </a:xfrm>
          <a:prstGeom prst="rect">
            <a:avLst/>
          </a:prstGeom>
        </p:spPr>
        <p:txBody>
          <a:bodyPr wrap="square" rtlCol="0">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Genetic </a:t>
            </a:r>
            <a:r>
              <a:rPr lang="en-US" dirty="0">
                <a:latin typeface="Posterama" panose="020B0504020200020000" pitchFamily="34" charset="0"/>
                <a:ea typeface="微软雅黑"/>
                <a:cs typeface="Posterama" panose="020B0504020200020000" pitchFamily="34" charset="0"/>
              </a:rPr>
              <a:t>Algorithm that was developed by KANG (2015) has been implemented which was crafted for School Bus Routing, however, it could be applied to subject problem due to same nature of routing.</a:t>
            </a:r>
          </a:p>
        </p:txBody>
      </p:sp>
      <p:pic>
        <p:nvPicPr>
          <p:cNvPr id="10" name="Picture 2">
            <a:extLst>
              <a:ext uri="{FF2B5EF4-FFF2-40B4-BE49-F238E27FC236}">
                <a16:creationId xmlns:a16="http://schemas.microsoft.com/office/drawing/2014/main" id="{75B51A5C-8D93-3CA3-1E00-951164126D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1250" r="37035"/>
          <a:stretch/>
        </p:blipFill>
        <p:spPr bwMode="auto">
          <a:xfrm>
            <a:off x="673530" y="1839554"/>
            <a:ext cx="7935595" cy="3838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85585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3676E-AE78-5354-8A35-78F4ED6BDB53}"/>
              </a:ext>
            </a:extLst>
          </p:cNvPr>
          <p:cNvSpPr>
            <a:spLocks noGrp="1"/>
          </p:cNvSpPr>
          <p:nvPr>
            <p:ph type="title"/>
          </p:nvPr>
        </p:nvSpPr>
        <p:spPr>
          <a:xfrm>
            <a:off x="587829" y="153115"/>
            <a:ext cx="10515600" cy="1115434"/>
          </a:xfrm>
        </p:spPr>
        <p:txBody>
          <a:bodyPr/>
          <a:lstStyle/>
          <a:p>
            <a:r>
              <a:rPr lang="en-US" sz="3600" dirty="0"/>
              <a:t>Route Clustering Through </a:t>
            </a:r>
            <a:r>
              <a:rPr lang="en-US" dirty="0"/>
              <a:t>ML Algorithms</a:t>
            </a:r>
            <a:endParaRPr lang="en-PK" dirty="0"/>
          </a:p>
        </p:txBody>
      </p:sp>
      <p:sp>
        <p:nvSpPr>
          <p:cNvPr id="5" name="Slide Number Placeholder 4">
            <a:extLst>
              <a:ext uri="{FF2B5EF4-FFF2-40B4-BE49-F238E27FC236}">
                <a16:creationId xmlns:a16="http://schemas.microsoft.com/office/drawing/2014/main" id="{3D50AA1C-6764-6356-A434-31E0E0A51223}"/>
              </a:ext>
            </a:extLst>
          </p:cNvPr>
          <p:cNvSpPr>
            <a:spLocks noGrp="1"/>
          </p:cNvSpPr>
          <p:nvPr>
            <p:ph type="sldNum" sz="quarter" idx="29"/>
          </p:nvPr>
        </p:nvSpPr>
        <p:spPr/>
        <p:txBody>
          <a:bodyPr/>
          <a:lstStyle/>
          <a:p>
            <a:fld id="{47FEACEE-25B4-4A2D-B147-27296E36371D}" type="slidenum">
              <a:rPr lang="en-US" altLang="zh-CN" smtClean="0"/>
              <a:pPr/>
              <a:t>13</a:t>
            </a:fld>
            <a:endParaRPr lang="en-US" altLang="zh-CN" dirty="0"/>
          </a:p>
        </p:txBody>
      </p:sp>
      <p:sp>
        <p:nvSpPr>
          <p:cNvPr id="8" name="TextBox 7">
            <a:extLst>
              <a:ext uri="{FF2B5EF4-FFF2-40B4-BE49-F238E27FC236}">
                <a16:creationId xmlns:a16="http://schemas.microsoft.com/office/drawing/2014/main" id="{CD018C90-AEA5-75E6-45D3-1E2DF5C7B842}"/>
              </a:ext>
            </a:extLst>
          </p:cNvPr>
          <p:cNvSpPr txBox="1"/>
          <p:nvPr/>
        </p:nvSpPr>
        <p:spPr>
          <a:xfrm>
            <a:off x="574715" y="1179872"/>
            <a:ext cx="10948691" cy="3416320"/>
          </a:xfrm>
          <a:prstGeom prst="rect">
            <a:avLst/>
          </a:prstGeom>
        </p:spPr>
        <p:txBody>
          <a:bodyPr wrap="square" rtlCol="0">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ML clustering techniques such as </a:t>
            </a:r>
            <a:r>
              <a:rPr lang="en-US" sz="1800" dirty="0" err="1">
                <a:latin typeface="Posterama" panose="020B0504020200020000" pitchFamily="34" charset="0"/>
                <a:ea typeface="微软雅黑"/>
                <a:cs typeface="Posterama" panose="020B0504020200020000" pitchFamily="34" charset="0"/>
              </a:rPr>
              <a:t>Kmeans</a:t>
            </a:r>
            <a:r>
              <a:rPr lang="en-US" dirty="0">
                <a:latin typeface="Posterama" panose="020B0504020200020000" pitchFamily="34" charset="0"/>
                <a:ea typeface="微软雅黑"/>
                <a:cs typeface="Posterama" panose="020B0504020200020000" pitchFamily="34" charset="0"/>
              </a:rPr>
              <a:t>, Hierarchical &amp; DB Scan Clustering were not found suitable due to following reasons:</a:t>
            </a:r>
          </a:p>
          <a:p>
            <a:pPr marL="0" indent="0">
              <a:lnSpc>
                <a:spcPct val="100000"/>
              </a:lnSpc>
              <a:spcBef>
                <a:spcPts val="0"/>
              </a:spcBef>
              <a:buFontTx/>
              <a:buNone/>
            </a:pPr>
            <a:endParaRPr lang="en-US" sz="1800" dirty="0">
              <a:latin typeface="Posterama" panose="020B0504020200020000" pitchFamily="34" charset="0"/>
              <a:ea typeface="微软雅黑"/>
              <a:cs typeface="Posterama" panose="020B0504020200020000" pitchFamily="34" charset="0"/>
            </a:endParaRPr>
          </a:p>
          <a:p>
            <a:pPr marL="342900" indent="-342900">
              <a:lnSpc>
                <a:spcPct val="100000"/>
              </a:lnSpc>
              <a:spcBef>
                <a:spcPts val="0"/>
              </a:spcBef>
              <a:buFontTx/>
              <a:buAutoNum type="arabicParenR"/>
            </a:pPr>
            <a:r>
              <a:rPr lang="en-US" dirty="0">
                <a:latin typeface="Posterama" panose="020B0504020200020000" pitchFamily="34" charset="0"/>
                <a:ea typeface="微软雅黑"/>
                <a:cs typeface="Posterama" panose="020B0504020200020000" pitchFamily="34" charset="0"/>
              </a:rPr>
              <a:t>Distance Matrix: Use of conventional distance </a:t>
            </a:r>
            <a:r>
              <a:rPr lang="en-US" dirty="0" err="1">
                <a:latin typeface="Posterama" panose="020B0504020200020000" pitchFamily="34" charset="0"/>
                <a:ea typeface="微软雅黑"/>
                <a:cs typeface="Posterama" panose="020B0504020200020000" pitchFamily="34" charset="0"/>
              </a:rPr>
              <a:t>matrics</a:t>
            </a:r>
            <a:r>
              <a:rPr lang="en-US" dirty="0">
                <a:latin typeface="Posterama" panose="020B0504020200020000" pitchFamily="34" charset="0"/>
                <a:ea typeface="微软雅黑"/>
                <a:cs typeface="Posterama" panose="020B0504020200020000" pitchFamily="34" charset="0"/>
              </a:rPr>
              <a:t> without road network awareness. For Example: </a:t>
            </a:r>
            <a:r>
              <a:rPr lang="en-US" dirty="0" err="1">
                <a:latin typeface="Posterama" panose="020B0504020200020000" pitchFamily="34" charset="0"/>
                <a:ea typeface="微软雅黑"/>
                <a:cs typeface="Posterama" panose="020B0504020200020000" pitchFamily="34" charset="0"/>
              </a:rPr>
              <a:t>Kmeans</a:t>
            </a:r>
            <a:r>
              <a:rPr lang="en-US" dirty="0">
                <a:latin typeface="Posterama" panose="020B0504020200020000" pitchFamily="34" charset="0"/>
                <a:ea typeface="微软雅黑"/>
                <a:cs typeface="Posterama" panose="020B0504020200020000" pitchFamily="34" charset="0"/>
              </a:rPr>
              <a:t> propagation involves finding cluster centers and then calculating Euclidean distances to cluster further points.</a:t>
            </a:r>
          </a:p>
          <a:p>
            <a:pPr marL="342900" indent="-342900">
              <a:lnSpc>
                <a:spcPct val="100000"/>
              </a:lnSpc>
              <a:spcBef>
                <a:spcPts val="0"/>
              </a:spcBef>
              <a:buFontTx/>
              <a:buAutoNum type="arabicParenR"/>
            </a:pPr>
            <a:endParaRPr lang="en-US" sz="1800" dirty="0">
              <a:latin typeface="Posterama" panose="020B0504020200020000" pitchFamily="34" charset="0"/>
              <a:ea typeface="微软雅黑"/>
              <a:cs typeface="Posterama" panose="020B0504020200020000" pitchFamily="34" charset="0"/>
            </a:endParaRPr>
          </a:p>
          <a:p>
            <a:pPr marL="342900" indent="-342900">
              <a:lnSpc>
                <a:spcPct val="100000"/>
              </a:lnSpc>
              <a:spcBef>
                <a:spcPts val="0"/>
              </a:spcBef>
              <a:buFontTx/>
              <a:buAutoNum type="arabicParenR"/>
            </a:pPr>
            <a:r>
              <a:rPr lang="en-US" sz="1800" dirty="0">
                <a:latin typeface="Posterama" panose="020B0504020200020000" pitchFamily="34" charset="0"/>
                <a:ea typeface="微软雅黑"/>
                <a:cs typeface="Posterama" panose="020B0504020200020000" pitchFamily="34" charset="0"/>
              </a:rPr>
              <a:t>Directional Awareness and Waypoints: These methods does not account for considering particular directions and leads to multiple branc</a:t>
            </a:r>
            <a:r>
              <a:rPr lang="en-US" dirty="0">
                <a:latin typeface="Posterama" panose="020B0504020200020000" pitchFamily="34" charset="0"/>
                <a:ea typeface="微软雅黑"/>
                <a:cs typeface="Posterama" panose="020B0504020200020000" pitchFamily="34" charset="0"/>
              </a:rPr>
              <a:t>hes in the final route.</a:t>
            </a:r>
          </a:p>
          <a:p>
            <a:pPr marL="342900" indent="-342900">
              <a:lnSpc>
                <a:spcPct val="100000"/>
              </a:lnSpc>
              <a:spcBef>
                <a:spcPts val="0"/>
              </a:spcBef>
              <a:buFontTx/>
              <a:buAutoNum type="arabicParenR"/>
            </a:pPr>
            <a:endParaRPr lang="en-US" sz="1800" dirty="0">
              <a:latin typeface="Posterama" panose="020B0504020200020000" pitchFamily="34" charset="0"/>
              <a:ea typeface="微软雅黑"/>
              <a:cs typeface="Posterama" panose="020B0504020200020000" pitchFamily="34" charset="0"/>
            </a:endParaRPr>
          </a:p>
          <a:p>
            <a:pPr marL="342900" indent="-342900">
              <a:lnSpc>
                <a:spcPct val="100000"/>
              </a:lnSpc>
              <a:spcBef>
                <a:spcPts val="0"/>
              </a:spcBef>
              <a:buFontTx/>
              <a:buAutoNum type="arabicParenR"/>
            </a:pPr>
            <a:r>
              <a:rPr lang="en-US" sz="1800" dirty="0">
                <a:latin typeface="Posterama" panose="020B0504020200020000" pitchFamily="34" charset="0"/>
                <a:ea typeface="微软雅黑"/>
                <a:cs typeface="Posterama" panose="020B0504020200020000" pitchFamily="34" charset="0"/>
              </a:rPr>
              <a:t>Vehicle Maximum Capacity constraints: However Implementable, appropriate cutoff for capacity constraints is challenging to setup given the varying densities across the city.</a:t>
            </a:r>
            <a:endParaRPr lang="en-PK" sz="1800" dirty="0">
              <a:latin typeface="Posterama" panose="020B0504020200020000" pitchFamily="34" charset="0"/>
              <a:ea typeface="微软雅黑"/>
              <a:cs typeface="Posterama" panose="020B0504020200020000" pitchFamily="34" charset="0"/>
            </a:endParaRPr>
          </a:p>
        </p:txBody>
      </p:sp>
      <p:pic>
        <p:nvPicPr>
          <p:cNvPr id="10" name="Picture 9">
            <a:extLst>
              <a:ext uri="{FF2B5EF4-FFF2-40B4-BE49-F238E27FC236}">
                <a16:creationId xmlns:a16="http://schemas.microsoft.com/office/drawing/2014/main" id="{1B464233-9E9C-5657-7928-9C24274F4371}"/>
              </a:ext>
            </a:extLst>
          </p:cNvPr>
          <p:cNvPicPr>
            <a:picLocks noChangeAspect="1"/>
          </p:cNvPicPr>
          <p:nvPr/>
        </p:nvPicPr>
        <p:blipFill>
          <a:blip r:embed="rId3"/>
          <a:stretch>
            <a:fillRect/>
          </a:stretch>
        </p:blipFill>
        <p:spPr>
          <a:xfrm>
            <a:off x="3629302" y="4596192"/>
            <a:ext cx="3904595" cy="2261808"/>
          </a:xfrm>
          <a:prstGeom prst="rect">
            <a:avLst/>
          </a:prstGeom>
        </p:spPr>
      </p:pic>
      <p:sp>
        <p:nvSpPr>
          <p:cNvPr id="12" name="TextBox 11">
            <a:extLst>
              <a:ext uri="{FF2B5EF4-FFF2-40B4-BE49-F238E27FC236}">
                <a16:creationId xmlns:a16="http://schemas.microsoft.com/office/drawing/2014/main" id="{03EA6DB9-297E-3530-8D3F-3031A6CB0A21}"/>
              </a:ext>
            </a:extLst>
          </p:cNvPr>
          <p:cNvSpPr txBox="1"/>
          <p:nvPr/>
        </p:nvSpPr>
        <p:spPr>
          <a:xfrm>
            <a:off x="7564730" y="5438283"/>
            <a:ext cx="4038533" cy="369332"/>
          </a:xfrm>
          <a:prstGeom prst="rect">
            <a:avLst/>
          </a:prstGeom>
          <a:noFill/>
        </p:spPr>
        <p:txBody>
          <a:bodyPr wrap="square">
            <a:spAutoFit/>
          </a:bodyPr>
          <a:lstStyle/>
          <a:p>
            <a:r>
              <a:rPr lang="en-US" sz="1800" dirty="0">
                <a:latin typeface="Posterama" panose="020B0504020200020000" pitchFamily="34" charset="0"/>
                <a:ea typeface="微软雅黑"/>
                <a:cs typeface="Posterama" panose="020B0504020200020000" pitchFamily="34" charset="0"/>
              </a:rPr>
              <a:t>Clusters obtained through K-means</a:t>
            </a:r>
            <a:endParaRPr lang="en-PK" dirty="0"/>
          </a:p>
        </p:txBody>
      </p:sp>
    </p:spTree>
    <p:extLst>
      <p:ext uri="{BB962C8B-B14F-4D97-AF65-F5344CB8AC3E}">
        <p14:creationId xmlns:p14="http://schemas.microsoft.com/office/powerpoint/2010/main" val="773508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3676E-AE78-5354-8A35-78F4ED6BDB53}"/>
              </a:ext>
            </a:extLst>
          </p:cNvPr>
          <p:cNvSpPr>
            <a:spLocks noGrp="1"/>
          </p:cNvSpPr>
          <p:nvPr>
            <p:ph type="title"/>
          </p:nvPr>
        </p:nvSpPr>
        <p:spPr>
          <a:xfrm>
            <a:off x="587829" y="153115"/>
            <a:ext cx="10515600" cy="1115434"/>
          </a:xfrm>
        </p:spPr>
        <p:txBody>
          <a:bodyPr/>
          <a:lstStyle/>
          <a:p>
            <a:r>
              <a:rPr lang="en-US" sz="3200" dirty="0"/>
              <a:t>Route Clustering Through </a:t>
            </a:r>
            <a:r>
              <a:rPr lang="en-US" dirty="0"/>
              <a:t>Clarke Wright Savings</a:t>
            </a:r>
            <a:endParaRPr lang="en-PK" dirty="0"/>
          </a:p>
        </p:txBody>
      </p:sp>
      <p:sp>
        <p:nvSpPr>
          <p:cNvPr id="4" name="Footer Placeholder 3">
            <a:extLst>
              <a:ext uri="{FF2B5EF4-FFF2-40B4-BE49-F238E27FC236}">
                <a16:creationId xmlns:a16="http://schemas.microsoft.com/office/drawing/2014/main" id="{F3ED7AF3-17C5-49F3-0CC1-C14CFAAC80D3}"/>
              </a:ext>
            </a:extLst>
          </p:cNvPr>
          <p:cNvSpPr>
            <a:spLocks noGrp="1"/>
          </p:cNvSpPr>
          <p:nvPr>
            <p:ph type="ftr" sz="quarter" idx="28"/>
          </p:nvPr>
        </p:nvSpPr>
        <p:spPr/>
        <p:txBody>
          <a:bodyPr/>
          <a:lstStyle/>
          <a:p>
            <a:r>
              <a:rPr lang="en-US" dirty="0"/>
              <a:t>https://web.mit.edu/urban_or_book/www/book/chapter6/6.4.12.html</a:t>
            </a:r>
            <a:endParaRPr lang="en-PK" dirty="0"/>
          </a:p>
        </p:txBody>
      </p:sp>
      <p:sp>
        <p:nvSpPr>
          <p:cNvPr id="5" name="Slide Number Placeholder 4">
            <a:extLst>
              <a:ext uri="{FF2B5EF4-FFF2-40B4-BE49-F238E27FC236}">
                <a16:creationId xmlns:a16="http://schemas.microsoft.com/office/drawing/2014/main" id="{3D50AA1C-6764-6356-A434-31E0E0A51223}"/>
              </a:ext>
            </a:extLst>
          </p:cNvPr>
          <p:cNvSpPr>
            <a:spLocks noGrp="1"/>
          </p:cNvSpPr>
          <p:nvPr>
            <p:ph type="sldNum" sz="quarter" idx="29"/>
          </p:nvPr>
        </p:nvSpPr>
        <p:spPr/>
        <p:txBody>
          <a:bodyPr/>
          <a:lstStyle/>
          <a:p>
            <a:fld id="{47FEACEE-25B4-4A2D-B147-27296E36371D}" type="slidenum">
              <a:rPr lang="en-US" altLang="zh-CN" smtClean="0"/>
              <a:pPr/>
              <a:t>14</a:t>
            </a:fld>
            <a:endParaRPr lang="en-US" altLang="zh-CN" dirty="0"/>
          </a:p>
        </p:txBody>
      </p:sp>
      <p:pic>
        <p:nvPicPr>
          <p:cNvPr id="7" name="Picture 6">
            <a:extLst>
              <a:ext uri="{FF2B5EF4-FFF2-40B4-BE49-F238E27FC236}">
                <a16:creationId xmlns:a16="http://schemas.microsoft.com/office/drawing/2014/main" id="{E62FA766-8300-981E-7BB5-E95F4AB229D0}"/>
              </a:ext>
            </a:extLst>
          </p:cNvPr>
          <p:cNvPicPr>
            <a:picLocks noChangeAspect="1"/>
          </p:cNvPicPr>
          <p:nvPr/>
        </p:nvPicPr>
        <p:blipFill>
          <a:blip r:embed="rId3"/>
          <a:stretch>
            <a:fillRect/>
          </a:stretch>
        </p:blipFill>
        <p:spPr>
          <a:xfrm>
            <a:off x="714375" y="1177542"/>
            <a:ext cx="9114503" cy="4912562"/>
          </a:xfrm>
          <a:prstGeom prst="rect">
            <a:avLst/>
          </a:prstGeom>
        </p:spPr>
      </p:pic>
    </p:spTree>
    <p:extLst>
      <p:ext uri="{BB962C8B-B14F-4D97-AF65-F5344CB8AC3E}">
        <p14:creationId xmlns:p14="http://schemas.microsoft.com/office/powerpoint/2010/main" val="37827895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3676E-AE78-5354-8A35-78F4ED6BDB53}"/>
              </a:ext>
            </a:extLst>
          </p:cNvPr>
          <p:cNvSpPr>
            <a:spLocks noGrp="1"/>
          </p:cNvSpPr>
          <p:nvPr>
            <p:ph type="title"/>
          </p:nvPr>
        </p:nvSpPr>
        <p:spPr>
          <a:xfrm>
            <a:off x="587829" y="153115"/>
            <a:ext cx="10515600" cy="1115434"/>
          </a:xfrm>
        </p:spPr>
        <p:txBody>
          <a:bodyPr/>
          <a:lstStyle/>
          <a:p>
            <a:r>
              <a:rPr lang="en-US" sz="3200" dirty="0"/>
              <a:t>Route Clustering Through </a:t>
            </a:r>
            <a:r>
              <a:rPr lang="en-US" dirty="0"/>
              <a:t>Clarke Wright Savings</a:t>
            </a:r>
            <a:endParaRPr lang="en-PK" dirty="0"/>
          </a:p>
        </p:txBody>
      </p:sp>
      <p:sp>
        <p:nvSpPr>
          <p:cNvPr id="4" name="Footer Placeholder 3">
            <a:extLst>
              <a:ext uri="{FF2B5EF4-FFF2-40B4-BE49-F238E27FC236}">
                <a16:creationId xmlns:a16="http://schemas.microsoft.com/office/drawing/2014/main" id="{F3ED7AF3-17C5-49F3-0CC1-C14CFAAC80D3}"/>
              </a:ext>
            </a:extLst>
          </p:cNvPr>
          <p:cNvSpPr>
            <a:spLocks noGrp="1"/>
          </p:cNvSpPr>
          <p:nvPr>
            <p:ph type="ftr" sz="quarter" idx="28"/>
          </p:nvPr>
        </p:nvSpPr>
        <p:spPr>
          <a:xfrm>
            <a:off x="2166389" y="5801755"/>
            <a:ext cx="5197972" cy="365125"/>
          </a:xfrm>
        </p:spPr>
        <p:txBody>
          <a:bodyPr/>
          <a:lstStyle/>
          <a:p>
            <a:r>
              <a:rPr lang="en-US" dirty="0"/>
              <a:t>EC Pickup route clusters generated through Clarke Wright Savings</a:t>
            </a:r>
            <a:endParaRPr lang="en-PK" dirty="0"/>
          </a:p>
        </p:txBody>
      </p:sp>
      <p:sp>
        <p:nvSpPr>
          <p:cNvPr id="5" name="Slide Number Placeholder 4">
            <a:extLst>
              <a:ext uri="{FF2B5EF4-FFF2-40B4-BE49-F238E27FC236}">
                <a16:creationId xmlns:a16="http://schemas.microsoft.com/office/drawing/2014/main" id="{3D50AA1C-6764-6356-A434-31E0E0A51223}"/>
              </a:ext>
            </a:extLst>
          </p:cNvPr>
          <p:cNvSpPr>
            <a:spLocks noGrp="1"/>
          </p:cNvSpPr>
          <p:nvPr>
            <p:ph type="sldNum" sz="quarter" idx="29"/>
          </p:nvPr>
        </p:nvSpPr>
        <p:spPr/>
        <p:txBody>
          <a:bodyPr/>
          <a:lstStyle/>
          <a:p>
            <a:fld id="{47FEACEE-25B4-4A2D-B147-27296E36371D}" type="slidenum">
              <a:rPr lang="en-US" altLang="zh-CN" smtClean="0"/>
              <a:pPr/>
              <a:t>15</a:t>
            </a:fld>
            <a:endParaRPr lang="en-US" altLang="zh-CN" dirty="0"/>
          </a:p>
        </p:txBody>
      </p:sp>
      <p:pic>
        <p:nvPicPr>
          <p:cNvPr id="6" name="Picture 5">
            <a:extLst>
              <a:ext uri="{FF2B5EF4-FFF2-40B4-BE49-F238E27FC236}">
                <a16:creationId xmlns:a16="http://schemas.microsoft.com/office/drawing/2014/main" id="{8745021C-7705-60F0-C9FA-72EBF5F76D8D}"/>
              </a:ext>
            </a:extLst>
          </p:cNvPr>
          <p:cNvPicPr>
            <a:picLocks noChangeAspect="1"/>
          </p:cNvPicPr>
          <p:nvPr/>
        </p:nvPicPr>
        <p:blipFill>
          <a:blip r:embed="rId3"/>
          <a:stretch>
            <a:fillRect/>
          </a:stretch>
        </p:blipFill>
        <p:spPr>
          <a:xfrm>
            <a:off x="2166389" y="1109339"/>
            <a:ext cx="7859222" cy="4639322"/>
          </a:xfrm>
          <a:prstGeom prst="rect">
            <a:avLst/>
          </a:prstGeom>
        </p:spPr>
      </p:pic>
    </p:spTree>
    <p:extLst>
      <p:ext uri="{BB962C8B-B14F-4D97-AF65-F5344CB8AC3E}">
        <p14:creationId xmlns:p14="http://schemas.microsoft.com/office/powerpoint/2010/main" val="26569655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B349A-A7CF-EE67-6316-B983028A58FE}"/>
              </a:ext>
            </a:extLst>
          </p:cNvPr>
          <p:cNvSpPr>
            <a:spLocks noGrp="1"/>
          </p:cNvSpPr>
          <p:nvPr>
            <p:ph type="title"/>
          </p:nvPr>
        </p:nvSpPr>
        <p:spPr/>
        <p:txBody>
          <a:bodyPr/>
          <a:lstStyle/>
          <a:p>
            <a:r>
              <a:rPr lang="en-US" sz="3200" dirty="0"/>
              <a:t>Route Clustering Through </a:t>
            </a:r>
            <a:r>
              <a:rPr lang="en-US" dirty="0" err="1"/>
              <a:t>Min_distance</a:t>
            </a:r>
            <a:r>
              <a:rPr lang="en-US" dirty="0"/>
              <a:t> Algorithm</a:t>
            </a:r>
            <a:endParaRPr lang="en-PK" dirty="0"/>
          </a:p>
        </p:txBody>
      </p:sp>
      <p:sp>
        <p:nvSpPr>
          <p:cNvPr id="3" name="Chart Placeholder 2">
            <a:extLst>
              <a:ext uri="{FF2B5EF4-FFF2-40B4-BE49-F238E27FC236}">
                <a16:creationId xmlns:a16="http://schemas.microsoft.com/office/drawing/2014/main" id="{8C5FAF69-8D72-385C-D4DC-D89262C5D85C}"/>
              </a:ext>
            </a:extLst>
          </p:cNvPr>
          <p:cNvSpPr>
            <a:spLocks noGrp="1"/>
          </p:cNvSpPr>
          <p:nvPr>
            <p:ph type="chart" sz="quarter" idx="27"/>
          </p:nvPr>
        </p:nvSpPr>
        <p:spPr/>
        <p:txBody>
          <a:bodyPr/>
          <a:lstStyle/>
          <a:p>
            <a:pPr marL="0" indent="0">
              <a:buNone/>
            </a:pPr>
            <a:r>
              <a:rPr lang="en-US" dirty="0"/>
              <a:t>Since the </a:t>
            </a:r>
            <a:r>
              <a:rPr lang="en-US" dirty="0" err="1"/>
              <a:t>Kmeans</a:t>
            </a:r>
            <a:r>
              <a:rPr lang="en-US" dirty="0"/>
              <a:t> and similar approaches were not acceptable due to the use of Euclidean or similar 2d distance matrix without road network knowledge. A simpler approach was experimented and named as </a:t>
            </a:r>
            <a:r>
              <a:rPr lang="en-US" dirty="0" err="1"/>
              <a:t>min_distance</a:t>
            </a:r>
            <a:r>
              <a:rPr lang="en-US" dirty="0"/>
              <a:t> due to its preference to minimum distance from the distance matrix. </a:t>
            </a:r>
          </a:p>
          <a:p>
            <a:pPr marL="0" indent="0">
              <a:buNone/>
            </a:pPr>
            <a:endParaRPr lang="en-US" dirty="0"/>
          </a:p>
          <a:p>
            <a:pPr marL="0" indent="0">
              <a:buNone/>
            </a:pPr>
            <a:r>
              <a:rPr lang="en-US" dirty="0"/>
              <a:t>The steps of its propagation are demonstrated in following slides:</a:t>
            </a:r>
          </a:p>
          <a:p>
            <a:pPr marL="0" indent="0">
              <a:buNone/>
            </a:pPr>
            <a:br>
              <a:rPr lang="en-US" dirty="0"/>
            </a:br>
            <a:r>
              <a:rPr lang="en-US" dirty="0"/>
              <a:t> </a:t>
            </a:r>
          </a:p>
        </p:txBody>
      </p:sp>
      <p:sp>
        <p:nvSpPr>
          <p:cNvPr id="4" name="Footer Placeholder 3">
            <a:extLst>
              <a:ext uri="{FF2B5EF4-FFF2-40B4-BE49-F238E27FC236}">
                <a16:creationId xmlns:a16="http://schemas.microsoft.com/office/drawing/2014/main" id="{3DF25EB8-7384-1605-D0A1-62E714C14507}"/>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9C9786C3-2750-923C-6A35-4A355BFA9A5C}"/>
              </a:ext>
            </a:extLst>
          </p:cNvPr>
          <p:cNvSpPr>
            <a:spLocks noGrp="1"/>
          </p:cNvSpPr>
          <p:nvPr>
            <p:ph type="sldNum" sz="quarter" idx="29"/>
          </p:nvPr>
        </p:nvSpPr>
        <p:spPr/>
        <p:txBody>
          <a:bodyPr/>
          <a:lstStyle/>
          <a:p>
            <a:fld id="{47FEACEE-25B4-4A2D-B147-27296E36371D}" type="slidenum">
              <a:rPr lang="en-US" altLang="zh-CN" smtClean="0"/>
              <a:pPr/>
              <a:t>16</a:t>
            </a:fld>
            <a:endParaRPr lang="en-US" altLang="zh-CN" dirty="0"/>
          </a:p>
        </p:txBody>
      </p:sp>
    </p:spTree>
    <p:extLst>
      <p:ext uri="{BB962C8B-B14F-4D97-AF65-F5344CB8AC3E}">
        <p14:creationId xmlns:p14="http://schemas.microsoft.com/office/powerpoint/2010/main" val="23739314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89A9D-A1D9-7C12-C0B3-FBB4C52C9BDC}"/>
              </a:ext>
            </a:extLst>
          </p:cNvPr>
          <p:cNvSpPr>
            <a:spLocks noGrp="1"/>
          </p:cNvSpPr>
          <p:nvPr>
            <p:ph type="title"/>
          </p:nvPr>
        </p:nvSpPr>
        <p:spPr/>
        <p:txBody>
          <a:bodyPr/>
          <a:lstStyle/>
          <a:p>
            <a:r>
              <a:rPr lang="en-US" dirty="0"/>
              <a:t>Min-distance: Step # 1</a:t>
            </a:r>
            <a:endParaRPr lang="en-PK" dirty="0"/>
          </a:p>
        </p:txBody>
      </p:sp>
      <p:sp>
        <p:nvSpPr>
          <p:cNvPr id="3" name="Chart Placeholder 2">
            <a:extLst>
              <a:ext uri="{FF2B5EF4-FFF2-40B4-BE49-F238E27FC236}">
                <a16:creationId xmlns:a16="http://schemas.microsoft.com/office/drawing/2014/main" id="{F3D82E6E-DFE0-C5C4-DCE8-13AE11CE0FC2}"/>
              </a:ext>
            </a:extLst>
          </p:cNvPr>
          <p:cNvSpPr>
            <a:spLocks noGrp="1"/>
          </p:cNvSpPr>
          <p:nvPr>
            <p:ph type="chart" sz="quarter" idx="27"/>
          </p:nvPr>
        </p:nvSpPr>
        <p:spPr/>
        <p:txBody>
          <a:bodyPr/>
          <a:lstStyle/>
          <a:p>
            <a:pPr marL="0" indent="0">
              <a:buNone/>
            </a:pPr>
            <a:r>
              <a:rPr lang="en-US" dirty="0"/>
              <a:t>It starts with selecting n number of coordinates which are farthest from themselves and the destination/origin (factory). These n points (coordinates) correspond to the starting point or end point of their routes based on pickup &amp; </a:t>
            </a:r>
            <a:r>
              <a:rPr lang="en-US" dirty="0" err="1"/>
              <a:t>dropoff</a:t>
            </a:r>
            <a:r>
              <a:rPr lang="en-US" dirty="0"/>
              <a:t> condition respectively.</a:t>
            </a:r>
          </a:p>
          <a:p>
            <a:endParaRPr lang="en-PK" dirty="0"/>
          </a:p>
        </p:txBody>
      </p:sp>
      <p:sp>
        <p:nvSpPr>
          <p:cNvPr id="4" name="Footer Placeholder 3">
            <a:extLst>
              <a:ext uri="{FF2B5EF4-FFF2-40B4-BE49-F238E27FC236}">
                <a16:creationId xmlns:a16="http://schemas.microsoft.com/office/drawing/2014/main" id="{1263CA37-3594-1217-D8F9-82C080377755}"/>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204451C4-3E66-0A8C-240F-86596FA9B768}"/>
              </a:ext>
            </a:extLst>
          </p:cNvPr>
          <p:cNvSpPr>
            <a:spLocks noGrp="1"/>
          </p:cNvSpPr>
          <p:nvPr>
            <p:ph type="sldNum" sz="quarter" idx="29"/>
          </p:nvPr>
        </p:nvSpPr>
        <p:spPr/>
        <p:txBody>
          <a:bodyPr/>
          <a:lstStyle/>
          <a:p>
            <a:fld id="{47FEACEE-25B4-4A2D-B147-27296E36371D}" type="slidenum">
              <a:rPr lang="en-US" altLang="zh-CN" smtClean="0"/>
              <a:pPr/>
              <a:t>17</a:t>
            </a:fld>
            <a:endParaRPr lang="en-US" altLang="zh-CN" dirty="0"/>
          </a:p>
        </p:txBody>
      </p:sp>
      <p:pic>
        <p:nvPicPr>
          <p:cNvPr id="7" name="Picture 6">
            <a:extLst>
              <a:ext uri="{FF2B5EF4-FFF2-40B4-BE49-F238E27FC236}">
                <a16:creationId xmlns:a16="http://schemas.microsoft.com/office/drawing/2014/main" id="{2994FFC8-A35F-C257-ECFA-F3CE3CD95E2A}"/>
              </a:ext>
            </a:extLst>
          </p:cNvPr>
          <p:cNvPicPr>
            <a:picLocks noChangeAspect="1"/>
          </p:cNvPicPr>
          <p:nvPr/>
        </p:nvPicPr>
        <p:blipFill>
          <a:blip r:embed="rId2"/>
          <a:stretch>
            <a:fillRect/>
          </a:stretch>
        </p:blipFill>
        <p:spPr>
          <a:xfrm>
            <a:off x="2987272" y="2589498"/>
            <a:ext cx="5496348" cy="3188769"/>
          </a:xfrm>
          <a:prstGeom prst="rect">
            <a:avLst/>
          </a:prstGeom>
        </p:spPr>
      </p:pic>
    </p:spTree>
    <p:extLst>
      <p:ext uri="{BB962C8B-B14F-4D97-AF65-F5344CB8AC3E}">
        <p14:creationId xmlns:p14="http://schemas.microsoft.com/office/powerpoint/2010/main" val="941262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art Placeholder 2">
            <a:extLst>
              <a:ext uri="{FF2B5EF4-FFF2-40B4-BE49-F238E27FC236}">
                <a16:creationId xmlns:a16="http://schemas.microsoft.com/office/drawing/2014/main" id="{97A7458E-C728-B6A1-93E4-B783EE413F4F}"/>
              </a:ext>
            </a:extLst>
          </p:cNvPr>
          <p:cNvSpPr>
            <a:spLocks noGrp="1"/>
          </p:cNvSpPr>
          <p:nvPr>
            <p:ph type="chart" sz="quarter" idx="27"/>
          </p:nvPr>
        </p:nvSpPr>
        <p:spPr/>
        <p:txBody>
          <a:bodyPr/>
          <a:lstStyle/>
          <a:p>
            <a:pPr marL="0" indent="0">
              <a:buNone/>
            </a:pPr>
            <a:r>
              <a:rPr lang="en-US" dirty="0"/>
              <a:t>Further, second level of coordinates are selected based on their closest proximity to already selected coordinates.</a:t>
            </a:r>
            <a:endParaRPr lang="en-PK" dirty="0"/>
          </a:p>
        </p:txBody>
      </p:sp>
      <p:sp>
        <p:nvSpPr>
          <p:cNvPr id="4" name="Footer Placeholder 3">
            <a:extLst>
              <a:ext uri="{FF2B5EF4-FFF2-40B4-BE49-F238E27FC236}">
                <a16:creationId xmlns:a16="http://schemas.microsoft.com/office/drawing/2014/main" id="{D7382F71-BD1F-9D32-9FF7-F28141C3D020}"/>
              </a:ext>
            </a:extLst>
          </p:cNvPr>
          <p:cNvSpPr>
            <a:spLocks noGrp="1"/>
          </p:cNvSpPr>
          <p:nvPr>
            <p:ph type="ftr" sz="quarter" idx="28"/>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D13448B9-4A6D-1C9C-1C30-9D5C221E4155}"/>
              </a:ext>
            </a:extLst>
          </p:cNvPr>
          <p:cNvSpPr>
            <a:spLocks noGrp="1"/>
          </p:cNvSpPr>
          <p:nvPr>
            <p:ph type="sldNum" sz="quarter" idx="29"/>
          </p:nvPr>
        </p:nvSpPr>
        <p:spPr/>
        <p:txBody>
          <a:bodyPr/>
          <a:lstStyle/>
          <a:p>
            <a:fld id="{47FEACEE-25B4-4A2D-B147-27296E36371D}" type="slidenum">
              <a:rPr lang="en-US" altLang="zh-CN" smtClean="0"/>
              <a:pPr/>
              <a:t>18</a:t>
            </a:fld>
            <a:endParaRPr lang="en-US" altLang="zh-CN" dirty="0"/>
          </a:p>
        </p:txBody>
      </p:sp>
      <p:sp>
        <p:nvSpPr>
          <p:cNvPr id="6" name="Title 1">
            <a:extLst>
              <a:ext uri="{FF2B5EF4-FFF2-40B4-BE49-F238E27FC236}">
                <a16:creationId xmlns:a16="http://schemas.microsoft.com/office/drawing/2014/main" id="{DCF48D7B-B697-2B69-6BE1-F3D4EC531F83}"/>
              </a:ext>
            </a:extLst>
          </p:cNvPr>
          <p:cNvSpPr txBox="1">
            <a:spLocks/>
          </p:cNvSpPr>
          <p:nvPr/>
        </p:nvSpPr>
        <p:spPr>
          <a:xfrm>
            <a:off x="740229" y="570988"/>
            <a:ext cx="10515600"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dirty="0"/>
              <a:t>Min-distance: Step # 2</a:t>
            </a:r>
            <a:endParaRPr lang="en-PK" dirty="0"/>
          </a:p>
        </p:txBody>
      </p:sp>
      <p:pic>
        <p:nvPicPr>
          <p:cNvPr id="8" name="Picture 7">
            <a:extLst>
              <a:ext uri="{FF2B5EF4-FFF2-40B4-BE49-F238E27FC236}">
                <a16:creationId xmlns:a16="http://schemas.microsoft.com/office/drawing/2014/main" id="{BFD283A8-85E7-C717-B346-508B49F38AF7}"/>
              </a:ext>
            </a:extLst>
          </p:cNvPr>
          <p:cNvPicPr>
            <a:picLocks noChangeAspect="1"/>
          </p:cNvPicPr>
          <p:nvPr/>
        </p:nvPicPr>
        <p:blipFill>
          <a:blip r:embed="rId2"/>
          <a:stretch>
            <a:fillRect/>
          </a:stretch>
        </p:blipFill>
        <p:spPr>
          <a:xfrm>
            <a:off x="2561377" y="2449672"/>
            <a:ext cx="7069245" cy="3636911"/>
          </a:xfrm>
          <a:prstGeom prst="rect">
            <a:avLst/>
          </a:prstGeom>
        </p:spPr>
      </p:pic>
    </p:spTree>
    <p:extLst>
      <p:ext uri="{BB962C8B-B14F-4D97-AF65-F5344CB8AC3E}">
        <p14:creationId xmlns:p14="http://schemas.microsoft.com/office/powerpoint/2010/main" val="42641035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art Placeholder 2">
            <a:extLst>
              <a:ext uri="{FF2B5EF4-FFF2-40B4-BE49-F238E27FC236}">
                <a16:creationId xmlns:a16="http://schemas.microsoft.com/office/drawing/2014/main" id="{97A7458E-C728-B6A1-93E4-B783EE413F4F}"/>
              </a:ext>
            </a:extLst>
          </p:cNvPr>
          <p:cNvSpPr>
            <a:spLocks noGrp="1"/>
          </p:cNvSpPr>
          <p:nvPr>
            <p:ph type="chart" sz="quarter" idx="27"/>
          </p:nvPr>
        </p:nvSpPr>
        <p:spPr/>
        <p:txBody>
          <a:bodyPr/>
          <a:lstStyle/>
          <a:p>
            <a:pPr marL="0" indent="0">
              <a:buNone/>
            </a:pPr>
            <a:r>
              <a:rPr lang="en-US" dirty="0"/>
              <a:t>Beyond this step, Distance Matrix is used to find and map the closest unmapped point with closest route until all points are assigned to the closest route while respecting the capacity constraint.</a:t>
            </a:r>
            <a:endParaRPr lang="en-PK" dirty="0"/>
          </a:p>
        </p:txBody>
      </p:sp>
      <p:sp>
        <p:nvSpPr>
          <p:cNvPr id="4" name="Footer Placeholder 3">
            <a:extLst>
              <a:ext uri="{FF2B5EF4-FFF2-40B4-BE49-F238E27FC236}">
                <a16:creationId xmlns:a16="http://schemas.microsoft.com/office/drawing/2014/main" id="{D7382F71-BD1F-9D32-9FF7-F28141C3D020}"/>
              </a:ext>
            </a:extLst>
          </p:cNvPr>
          <p:cNvSpPr>
            <a:spLocks noGrp="1"/>
          </p:cNvSpPr>
          <p:nvPr>
            <p:ph type="ftr" sz="quarter" idx="28"/>
          </p:nvPr>
        </p:nvSpPr>
        <p:spPr>
          <a:xfrm>
            <a:off x="2054941" y="6185730"/>
            <a:ext cx="4114800" cy="365125"/>
          </a:xfrm>
        </p:spPr>
        <p:txBody>
          <a:bodyPr/>
          <a:lstStyle/>
          <a:p>
            <a:r>
              <a:rPr lang="en-US" dirty="0"/>
              <a:t>EC Routes clustered through Min-distance Clustering</a:t>
            </a:r>
          </a:p>
        </p:txBody>
      </p:sp>
      <p:sp>
        <p:nvSpPr>
          <p:cNvPr id="5" name="Slide Number Placeholder 4">
            <a:extLst>
              <a:ext uri="{FF2B5EF4-FFF2-40B4-BE49-F238E27FC236}">
                <a16:creationId xmlns:a16="http://schemas.microsoft.com/office/drawing/2014/main" id="{D13448B9-4A6D-1C9C-1C30-9D5C221E4155}"/>
              </a:ext>
            </a:extLst>
          </p:cNvPr>
          <p:cNvSpPr>
            <a:spLocks noGrp="1"/>
          </p:cNvSpPr>
          <p:nvPr>
            <p:ph type="sldNum" sz="quarter" idx="29"/>
          </p:nvPr>
        </p:nvSpPr>
        <p:spPr/>
        <p:txBody>
          <a:bodyPr/>
          <a:lstStyle/>
          <a:p>
            <a:fld id="{47FEACEE-25B4-4A2D-B147-27296E36371D}" type="slidenum">
              <a:rPr lang="en-US" altLang="zh-CN" smtClean="0"/>
              <a:pPr/>
              <a:t>19</a:t>
            </a:fld>
            <a:endParaRPr lang="en-US" altLang="zh-CN" dirty="0"/>
          </a:p>
        </p:txBody>
      </p:sp>
      <p:sp>
        <p:nvSpPr>
          <p:cNvPr id="6" name="Title 1">
            <a:extLst>
              <a:ext uri="{FF2B5EF4-FFF2-40B4-BE49-F238E27FC236}">
                <a16:creationId xmlns:a16="http://schemas.microsoft.com/office/drawing/2014/main" id="{DCF48D7B-B697-2B69-6BE1-F3D4EC531F83}"/>
              </a:ext>
            </a:extLst>
          </p:cNvPr>
          <p:cNvSpPr txBox="1">
            <a:spLocks/>
          </p:cNvSpPr>
          <p:nvPr/>
        </p:nvSpPr>
        <p:spPr>
          <a:xfrm>
            <a:off x="740229" y="570988"/>
            <a:ext cx="10515600"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dirty="0"/>
              <a:t>Min-distance: Step # 3</a:t>
            </a:r>
            <a:endParaRPr lang="en-PK" dirty="0"/>
          </a:p>
        </p:txBody>
      </p:sp>
      <p:pic>
        <p:nvPicPr>
          <p:cNvPr id="7" name="Picture 6">
            <a:extLst>
              <a:ext uri="{FF2B5EF4-FFF2-40B4-BE49-F238E27FC236}">
                <a16:creationId xmlns:a16="http://schemas.microsoft.com/office/drawing/2014/main" id="{D2CC0E19-49B4-5A73-F076-1B94F0833DBA}"/>
              </a:ext>
            </a:extLst>
          </p:cNvPr>
          <p:cNvPicPr>
            <a:picLocks noChangeAspect="1"/>
          </p:cNvPicPr>
          <p:nvPr/>
        </p:nvPicPr>
        <p:blipFill>
          <a:blip r:embed="rId2"/>
          <a:stretch>
            <a:fillRect/>
          </a:stretch>
        </p:blipFill>
        <p:spPr>
          <a:xfrm>
            <a:off x="2054941" y="2425580"/>
            <a:ext cx="7035291" cy="3691637"/>
          </a:xfrm>
          <a:prstGeom prst="rect">
            <a:avLst/>
          </a:prstGeom>
        </p:spPr>
      </p:pic>
    </p:spTree>
    <p:extLst>
      <p:ext uri="{BB962C8B-B14F-4D97-AF65-F5344CB8AC3E}">
        <p14:creationId xmlns:p14="http://schemas.microsoft.com/office/powerpoint/2010/main" val="1433403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dirty="0"/>
              <a:t>Agenda</a:t>
            </a:r>
            <a:endParaRPr lang="en-US"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dirty="0"/>
              <a:t>Introduction</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dirty="0"/>
              <a:t>Problem Description</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p:txBody>
          <a:bodyPr/>
          <a:lstStyle/>
          <a:p>
            <a:r>
              <a:rPr lang="en-US" dirty="0"/>
              <a:t>Methodology</a:t>
            </a: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dirty="0"/>
              <a:t>Results &amp; Outcomes</a:t>
            </a: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dirty="0"/>
              <a:t>Web Application &amp; Conclusion</a:t>
            </a:r>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rPr>
              <a:t>Presentation Title</a:t>
            </a:r>
          </a:p>
        </p:txBody>
      </p:sp>
      <p:sp>
        <p:nvSpPr>
          <p:cNvPr id="8" name="Footer Placeholder 7">
            <a:extLst>
              <a:ext uri="{FF2B5EF4-FFF2-40B4-BE49-F238E27FC236}">
                <a16:creationId xmlns:a16="http://schemas.microsoft.com/office/drawing/2014/main" id="{D36D0CF6-7418-9349-F7A8-045EA96B2D03}"/>
              </a:ext>
            </a:extLst>
          </p:cNvPr>
          <p:cNvSpPr>
            <a:spLocks noGrp="1"/>
          </p:cNvSpPr>
          <p:nvPr>
            <p:ph type="ftr" sz="quarter" idx="33"/>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pPr/>
              <a:t>2</a:t>
            </a:fld>
            <a:endParaRPr lang="en-US" altLang="zh-CN" dirty="0"/>
          </a:p>
        </p:txBody>
      </p:sp>
    </p:spTree>
    <p:extLst>
      <p:ext uri="{BB962C8B-B14F-4D97-AF65-F5344CB8AC3E}">
        <p14:creationId xmlns:p14="http://schemas.microsoft.com/office/powerpoint/2010/main" val="27755351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art Placeholder 2">
            <a:extLst>
              <a:ext uri="{FF2B5EF4-FFF2-40B4-BE49-F238E27FC236}">
                <a16:creationId xmlns:a16="http://schemas.microsoft.com/office/drawing/2014/main" id="{97A7458E-C728-B6A1-93E4-B783EE413F4F}"/>
              </a:ext>
            </a:extLst>
          </p:cNvPr>
          <p:cNvSpPr>
            <a:spLocks noGrp="1"/>
          </p:cNvSpPr>
          <p:nvPr>
            <p:ph type="chart" sz="quarter" idx="27"/>
          </p:nvPr>
        </p:nvSpPr>
        <p:spPr>
          <a:xfrm>
            <a:off x="587829" y="943898"/>
            <a:ext cx="10889796" cy="4834370"/>
          </a:xfrm>
        </p:spPr>
        <p:txBody>
          <a:bodyPr/>
          <a:lstStyle/>
          <a:p>
            <a:pPr marL="0" indent="0">
              <a:buNone/>
            </a:pPr>
            <a:r>
              <a:rPr lang="en-US" dirty="0"/>
              <a:t>As evident from following map, orange-colored coordinates can be seen scattered across the map, it is because the algorithm has much less choice of routes at the end of clustering to assign any given point because all nearby routes reach the maximum capacity. Therefore, the last assignment of coordinates result in scattered last cluster.</a:t>
            </a:r>
            <a:endParaRPr lang="en-PK" dirty="0"/>
          </a:p>
        </p:txBody>
      </p:sp>
      <p:sp>
        <p:nvSpPr>
          <p:cNvPr id="4" name="Footer Placeholder 3">
            <a:extLst>
              <a:ext uri="{FF2B5EF4-FFF2-40B4-BE49-F238E27FC236}">
                <a16:creationId xmlns:a16="http://schemas.microsoft.com/office/drawing/2014/main" id="{D7382F71-BD1F-9D32-9FF7-F28141C3D020}"/>
              </a:ext>
            </a:extLst>
          </p:cNvPr>
          <p:cNvSpPr>
            <a:spLocks noGrp="1"/>
          </p:cNvSpPr>
          <p:nvPr>
            <p:ph type="ftr" sz="quarter" idx="28"/>
          </p:nvPr>
        </p:nvSpPr>
        <p:spPr>
          <a:xfrm>
            <a:off x="2054941" y="6254554"/>
            <a:ext cx="4114800" cy="365125"/>
          </a:xfrm>
        </p:spPr>
        <p:txBody>
          <a:bodyPr/>
          <a:lstStyle/>
          <a:p>
            <a:r>
              <a:rPr lang="en-US" dirty="0"/>
              <a:t>EC Routes clustered through Min-distance Clustering</a:t>
            </a:r>
          </a:p>
        </p:txBody>
      </p:sp>
      <p:sp>
        <p:nvSpPr>
          <p:cNvPr id="5" name="Slide Number Placeholder 4">
            <a:extLst>
              <a:ext uri="{FF2B5EF4-FFF2-40B4-BE49-F238E27FC236}">
                <a16:creationId xmlns:a16="http://schemas.microsoft.com/office/drawing/2014/main" id="{D13448B9-4A6D-1C9C-1C30-9D5C221E4155}"/>
              </a:ext>
            </a:extLst>
          </p:cNvPr>
          <p:cNvSpPr>
            <a:spLocks noGrp="1"/>
          </p:cNvSpPr>
          <p:nvPr>
            <p:ph type="sldNum" sz="quarter" idx="29"/>
          </p:nvPr>
        </p:nvSpPr>
        <p:spPr/>
        <p:txBody>
          <a:bodyPr/>
          <a:lstStyle/>
          <a:p>
            <a:fld id="{47FEACEE-25B4-4A2D-B147-27296E36371D}" type="slidenum">
              <a:rPr lang="en-US" altLang="zh-CN" smtClean="0"/>
              <a:pPr/>
              <a:t>20</a:t>
            </a:fld>
            <a:endParaRPr lang="en-US" altLang="zh-CN" dirty="0"/>
          </a:p>
        </p:txBody>
      </p:sp>
      <p:sp>
        <p:nvSpPr>
          <p:cNvPr id="6" name="Title 1">
            <a:extLst>
              <a:ext uri="{FF2B5EF4-FFF2-40B4-BE49-F238E27FC236}">
                <a16:creationId xmlns:a16="http://schemas.microsoft.com/office/drawing/2014/main" id="{DCF48D7B-B697-2B69-6BE1-F3D4EC531F83}"/>
              </a:ext>
            </a:extLst>
          </p:cNvPr>
          <p:cNvSpPr txBox="1">
            <a:spLocks/>
          </p:cNvSpPr>
          <p:nvPr/>
        </p:nvSpPr>
        <p:spPr>
          <a:xfrm>
            <a:off x="740229" y="10548"/>
            <a:ext cx="10515600"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dirty="0"/>
              <a:t>Min-distance: Limitation</a:t>
            </a:r>
            <a:endParaRPr lang="en-PK" dirty="0"/>
          </a:p>
        </p:txBody>
      </p:sp>
      <p:pic>
        <p:nvPicPr>
          <p:cNvPr id="7" name="Picture 6">
            <a:extLst>
              <a:ext uri="{FF2B5EF4-FFF2-40B4-BE49-F238E27FC236}">
                <a16:creationId xmlns:a16="http://schemas.microsoft.com/office/drawing/2014/main" id="{D2CC0E19-49B4-5A73-F076-1B94F0833DBA}"/>
              </a:ext>
            </a:extLst>
          </p:cNvPr>
          <p:cNvPicPr>
            <a:picLocks noChangeAspect="1"/>
          </p:cNvPicPr>
          <p:nvPr/>
        </p:nvPicPr>
        <p:blipFill>
          <a:blip r:embed="rId2"/>
          <a:stretch>
            <a:fillRect/>
          </a:stretch>
        </p:blipFill>
        <p:spPr>
          <a:xfrm>
            <a:off x="2054941" y="2494404"/>
            <a:ext cx="7035291" cy="3691637"/>
          </a:xfrm>
          <a:prstGeom prst="rect">
            <a:avLst/>
          </a:prstGeom>
        </p:spPr>
      </p:pic>
    </p:spTree>
    <p:extLst>
      <p:ext uri="{BB962C8B-B14F-4D97-AF65-F5344CB8AC3E}">
        <p14:creationId xmlns:p14="http://schemas.microsoft.com/office/powerpoint/2010/main" val="32688721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art Placeholder 2">
            <a:extLst>
              <a:ext uri="{FF2B5EF4-FFF2-40B4-BE49-F238E27FC236}">
                <a16:creationId xmlns:a16="http://schemas.microsoft.com/office/drawing/2014/main" id="{97A7458E-C728-B6A1-93E4-B783EE413F4F}"/>
              </a:ext>
            </a:extLst>
          </p:cNvPr>
          <p:cNvSpPr>
            <a:spLocks noGrp="1"/>
          </p:cNvSpPr>
          <p:nvPr>
            <p:ph type="chart" sz="quarter" idx="27"/>
          </p:nvPr>
        </p:nvSpPr>
        <p:spPr>
          <a:xfrm>
            <a:off x="587829" y="943898"/>
            <a:ext cx="10889796" cy="4834370"/>
          </a:xfrm>
        </p:spPr>
        <p:txBody>
          <a:bodyPr/>
          <a:lstStyle/>
          <a:p>
            <a:pPr marL="0" indent="0">
              <a:buNone/>
            </a:pPr>
            <a:r>
              <a:rPr lang="en-US" dirty="0"/>
              <a:t>Travelling Salesman Problem (TSP) involves generation of all possible permutations and then finding the lowest distance (cost) cyclic path. It has been implemented with slight modification that I does not create cyclic part, but rather terminates at the end coordinate. </a:t>
            </a:r>
          </a:p>
          <a:p>
            <a:pPr marL="0" indent="0">
              <a:buNone/>
            </a:pPr>
            <a:r>
              <a:rPr lang="en-US" b="1" dirty="0"/>
              <a:t>LIMITATION:</a:t>
            </a:r>
            <a:r>
              <a:rPr lang="en-US" dirty="0"/>
              <a:t> Due to permutations, the number of calculation increase exponentially. It takes significant amount of time as the size of clusters increase from 9 employees. Therefore, Google Maps optimization is suited for clusters exceeding 9 employees.</a:t>
            </a:r>
            <a:endParaRPr lang="en-PK" dirty="0"/>
          </a:p>
        </p:txBody>
      </p:sp>
      <p:sp>
        <p:nvSpPr>
          <p:cNvPr id="4" name="Footer Placeholder 3">
            <a:extLst>
              <a:ext uri="{FF2B5EF4-FFF2-40B4-BE49-F238E27FC236}">
                <a16:creationId xmlns:a16="http://schemas.microsoft.com/office/drawing/2014/main" id="{D7382F71-BD1F-9D32-9FF7-F28141C3D020}"/>
              </a:ext>
            </a:extLst>
          </p:cNvPr>
          <p:cNvSpPr>
            <a:spLocks noGrp="1"/>
          </p:cNvSpPr>
          <p:nvPr>
            <p:ph type="ftr" sz="quarter" idx="28"/>
          </p:nvPr>
        </p:nvSpPr>
        <p:spPr>
          <a:xfrm>
            <a:off x="6371303" y="6059588"/>
            <a:ext cx="5327465" cy="365125"/>
          </a:xfrm>
        </p:spPr>
        <p:txBody>
          <a:bodyPr/>
          <a:lstStyle/>
          <a:p>
            <a:r>
              <a:rPr lang="en-US" dirty="0"/>
              <a:t>EC Drop off Route clustered through Min-distance Clustering and optimized through TSP</a:t>
            </a:r>
          </a:p>
        </p:txBody>
      </p:sp>
      <p:sp>
        <p:nvSpPr>
          <p:cNvPr id="5" name="Slide Number Placeholder 4">
            <a:extLst>
              <a:ext uri="{FF2B5EF4-FFF2-40B4-BE49-F238E27FC236}">
                <a16:creationId xmlns:a16="http://schemas.microsoft.com/office/drawing/2014/main" id="{D13448B9-4A6D-1C9C-1C30-9D5C221E4155}"/>
              </a:ext>
            </a:extLst>
          </p:cNvPr>
          <p:cNvSpPr>
            <a:spLocks noGrp="1"/>
          </p:cNvSpPr>
          <p:nvPr>
            <p:ph type="sldNum" sz="quarter" idx="29"/>
          </p:nvPr>
        </p:nvSpPr>
        <p:spPr/>
        <p:txBody>
          <a:bodyPr/>
          <a:lstStyle/>
          <a:p>
            <a:fld id="{47FEACEE-25B4-4A2D-B147-27296E36371D}" type="slidenum">
              <a:rPr lang="en-US" altLang="zh-CN" smtClean="0"/>
              <a:pPr/>
              <a:t>21</a:t>
            </a:fld>
            <a:endParaRPr lang="en-US" altLang="zh-CN" dirty="0"/>
          </a:p>
        </p:txBody>
      </p:sp>
      <p:sp>
        <p:nvSpPr>
          <p:cNvPr id="6" name="Title 1">
            <a:extLst>
              <a:ext uri="{FF2B5EF4-FFF2-40B4-BE49-F238E27FC236}">
                <a16:creationId xmlns:a16="http://schemas.microsoft.com/office/drawing/2014/main" id="{DCF48D7B-B697-2B69-6BE1-F3D4EC531F83}"/>
              </a:ext>
            </a:extLst>
          </p:cNvPr>
          <p:cNvSpPr txBox="1">
            <a:spLocks/>
          </p:cNvSpPr>
          <p:nvPr/>
        </p:nvSpPr>
        <p:spPr>
          <a:xfrm>
            <a:off x="740229" y="10548"/>
            <a:ext cx="10515600"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dirty="0"/>
              <a:t>Routing Sequence using TSP</a:t>
            </a:r>
            <a:endParaRPr lang="en-PK" dirty="0"/>
          </a:p>
        </p:txBody>
      </p:sp>
      <p:pic>
        <p:nvPicPr>
          <p:cNvPr id="8" name="Picture 7">
            <a:extLst>
              <a:ext uri="{FF2B5EF4-FFF2-40B4-BE49-F238E27FC236}">
                <a16:creationId xmlns:a16="http://schemas.microsoft.com/office/drawing/2014/main" id="{4F7B0116-0D92-8F9F-C65C-B18783F5A0CC}"/>
              </a:ext>
            </a:extLst>
          </p:cNvPr>
          <p:cNvPicPr>
            <a:picLocks noChangeAspect="1"/>
          </p:cNvPicPr>
          <p:nvPr/>
        </p:nvPicPr>
        <p:blipFill>
          <a:blip r:embed="rId2"/>
          <a:stretch>
            <a:fillRect/>
          </a:stretch>
        </p:blipFill>
        <p:spPr>
          <a:xfrm>
            <a:off x="6099640" y="3209173"/>
            <a:ext cx="5520669" cy="2715248"/>
          </a:xfrm>
          <a:prstGeom prst="rect">
            <a:avLst/>
          </a:prstGeom>
        </p:spPr>
      </p:pic>
      <p:sp>
        <p:nvSpPr>
          <p:cNvPr id="11" name="Footer Placeholder 3">
            <a:extLst>
              <a:ext uri="{FF2B5EF4-FFF2-40B4-BE49-F238E27FC236}">
                <a16:creationId xmlns:a16="http://schemas.microsoft.com/office/drawing/2014/main" id="{7126D475-AA9B-6795-C749-EF1B5623F042}"/>
              </a:ext>
            </a:extLst>
          </p:cNvPr>
          <p:cNvSpPr txBox="1">
            <a:spLocks/>
          </p:cNvSpPr>
          <p:nvPr/>
        </p:nvSpPr>
        <p:spPr>
          <a:xfrm>
            <a:off x="484285" y="5850895"/>
            <a:ext cx="5327465" cy="365125"/>
          </a:xfrm>
          <a:prstGeom prst="rect">
            <a:avLst/>
          </a:prstGeom>
        </p:spPr>
        <p:txBody>
          <a:bodyPr vert="horz" lIns="91440" tIns="45720" rIns="91440" bIns="45720" rtlCol="0" anchor="ctr">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EC Pick up Route clustered through Genetic Algorithm and optimized using TSP</a:t>
            </a:r>
          </a:p>
        </p:txBody>
      </p:sp>
      <p:pic>
        <p:nvPicPr>
          <p:cNvPr id="13" name="Picture 12">
            <a:extLst>
              <a:ext uri="{FF2B5EF4-FFF2-40B4-BE49-F238E27FC236}">
                <a16:creationId xmlns:a16="http://schemas.microsoft.com/office/drawing/2014/main" id="{00063651-FC1C-7A7C-71D5-712EA31F6482}"/>
              </a:ext>
            </a:extLst>
          </p:cNvPr>
          <p:cNvPicPr>
            <a:picLocks noChangeAspect="1"/>
          </p:cNvPicPr>
          <p:nvPr/>
        </p:nvPicPr>
        <p:blipFill>
          <a:blip r:embed="rId3"/>
          <a:stretch>
            <a:fillRect/>
          </a:stretch>
        </p:blipFill>
        <p:spPr>
          <a:xfrm>
            <a:off x="551032" y="2893672"/>
            <a:ext cx="5327465" cy="2822056"/>
          </a:xfrm>
          <a:prstGeom prst="rect">
            <a:avLst/>
          </a:prstGeom>
        </p:spPr>
      </p:pic>
    </p:spTree>
    <p:extLst>
      <p:ext uri="{BB962C8B-B14F-4D97-AF65-F5344CB8AC3E}">
        <p14:creationId xmlns:p14="http://schemas.microsoft.com/office/powerpoint/2010/main" val="25083137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art Placeholder 2">
            <a:extLst>
              <a:ext uri="{FF2B5EF4-FFF2-40B4-BE49-F238E27FC236}">
                <a16:creationId xmlns:a16="http://schemas.microsoft.com/office/drawing/2014/main" id="{97A7458E-C728-B6A1-93E4-B783EE413F4F}"/>
              </a:ext>
            </a:extLst>
          </p:cNvPr>
          <p:cNvSpPr>
            <a:spLocks noGrp="1"/>
          </p:cNvSpPr>
          <p:nvPr>
            <p:ph type="chart" sz="quarter" idx="27"/>
          </p:nvPr>
        </p:nvSpPr>
        <p:spPr>
          <a:xfrm>
            <a:off x="587829" y="943898"/>
            <a:ext cx="10889796" cy="4834370"/>
          </a:xfrm>
        </p:spPr>
        <p:txBody>
          <a:bodyPr/>
          <a:lstStyle/>
          <a:p>
            <a:pPr marL="0" indent="0">
              <a:buNone/>
            </a:pPr>
            <a:r>
              <a:rPr lang="en-US" dirty="0"/>
              <a:t>Google Maps API provides built-in feature to optimize the waypoints of routes in terms of time and distance for any given time of the day. </a:t>
            </a:r>
          </a:p>
          <a:p>
            <a:pPr marL="0" indent="0">
              <a:buNone/>
            </a:pPr>
            <a:r>
              <a:rPr lang="en-US" b="1" dirty="0"/>
              <a:t>LIMITATION:</a:t>
            </a:r>
            <a:r>
              <a:rPr lang="en-US" dirty="0"/>
              <a:t> It requires predefined Origin and Destinations to optimize the sequence of waypoints in between. Hence, the farthest point in the cluster from the factory is marked as origin or destination respectively for pick up and </a:t>
            </a:r>
            <a:r>
              <a:rPr lang="en-US" dirty="0" err="1"/>
              <a:t>dropoff</a:t>
            </a:r>
            <a:r>
              <a:rPr lang="en-US" dirty="0"/>
              <a:t>. Although It resulted in minor inefficiency, the results are competitive to TSP which is time consuming and evaluates all permutations.</a:t>
            </a:r>
            <a:endParaRPr lang="en-PK" dirty="0"/>
          </a:p>
        </p:txBody>
      </p:sp>
      <p:sp>
        <p:nvSpPr>
          <p:cNvPr id="4" name="Footer Placeholder 3">
            <a:extLst>
              <a:ext uri="{FF2B5EF4-FFF2-40B4-BE49-F238E27FC236}">
                <a16:creationId xmlns:a16="http://schemas.microsoft.com/office/drawing/2014/main" id="{D7382F71-BD1F-9D32-9FF7-F28141C3D020}"/>
              </a:ext>
            </a:extLst>
          </p:cNvPr>
          <p:cNvSpPr>
            <a:spLocks noGrp="1"/>
          </p:cNvSpPr>
          <p:nvPr>
            <p:ph type="ftr" sz="quarter" idx="28"/>
          </p:nvPr>
        </p:nvSpPr>
        <p:spPr>
          <a:xfrm>
            <a:off x="6371303" y="5921936"/>
            <a:ext cx="5327465" cy="365125"/>
          </a:xfrm>
        </p:spPr>
        <p:txBody>
          <a:bodyPr/>
          <a:lstStyle/>
          <a:p>
            <a:r>
              <a:rPr lang="en-US" dirty="0"/>
              <a:t>EC Drop off Route clustered through Min-distance Clustering and optimized through Google Maps Optimization</a:t>
            </a:r>
          </a:p>
        </p:txBody>
      </p:sp>
      <p:sp>
        <p:nvSpPr>
          <p:cNvPr id="5" name="Slide Number Placeholder 4">
            <a:extLst>
              <a:ext uri="{FF2B5EF4-FFF2-40B4-BE49-F238E27FC236}">
                <a16:creationId xmlns:a16="http://schemas.microsoft.com/office/drawing/2014/main" id="{D13448B9-4A6D-1C9C-1C30-9D5C221E4155}"/>
              </a:ext>
            </a:extLst>
          </p:cNvPr>
          <p:cNvSpPr>
            <a:spLocks noGrp="1"/>
          </p:cNvSpPr>
          <p:nvPr>
            <p:ph type="sldNum" sz="quarter" idx="29"/>
          </p:nvPr>
        </p:nvSpPr>
        <p:spPr/>
        <p:txBody>
          <a:bodyPr/>
          <a:lstStyle/>
          <a:p>
            <a:fld id="{47FEACEE-25B4-4A2D-B147-27296E36371D}" type="slidenum">
              <a:rPr lang="en-US" altLang="zh-CN" smtClean="0"/>
              <a:pPr/>
              <a:t>22</a:t>
            </a:fld>
            <a:endParaRPr lang="en-US" altLang="zh-CN" dirty="0"/>
          </a:p>
        </p:txBody>
      </p:sp>
      <p:sp>
        <p:nvSpPr>
          <p:cNvPr id="6" name="Title 1">
            <a:extLst>
              <a:ext uri="{FF2B5EF4-FFF2-40B4-BE49-F238E27FC236}">
                <a16:creationId xmlns:a16="http://schemas.microsoft.com/office/drawing/2014/main" id="{DCF48D7B-B697-2B69-6BE1-F3D4EC531F83}"/>
              </a:ext>
            </a:extLst>
          </p:cNvPr>
          <p:cNvSpPr txBox="1">
            <a:spLocks/>
          </p:cNvSpPr>
          <p:nvPr/>
        </p:nvSpPr>
        <p:spPr>
          <a:xfrm>
            <a:off x="740229" y="10548"/>
            <a:ext cx="10515600"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dirty="0"/>
              <a:t>Routing Sequence using GMO</a:t>
            </a:r>
            <a:endParaRPr lang="en-PK" dirty="0"/>
          </a:p>
        </p:txBody>
      </p:sp>
      <p:sp>
        <p:nvSpPr>
          <p:cNvPr id="11" name="Footer Placeholder 3">
            <a:extLst>
              <a:ext uri="{FF2B5EF4-FFF2-40B4-BE49-F238E27FC236}">
                <a16:creationId xmlns:a16="http://schemas.microsoft.com/office/drawing/2014/main" id="{7126D475-AA9B-6795-C749-EF1B5623F042}"/>
              </a:ext>
            </a:extLst>
          </p:cNvPr>
          <p:cNvSpPr txBox="1">
            <a:spLocks/>
          </p:cNvSpPr>
          <p:nvPr/>
        </p:nvSpPr>
        <p:spPr>
          <a:xfrm>
            <a:off x="484285" y="5713243"/>
            <a:ext cx="5327465" cy="365125"/>
          </a:xfrm>
          <a:prstGeom prst="rect">
            <a:avLst/>
          </a:prstGeom>
        </p:spPr>
        <p:txBody>
          <a:bodyPr vert="horz" lIns="91440" tIns="45720" rIns="91440" bIns="45720" rtlCol="0" anchor="ctr">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EC Pick up Route clustered through Genetic Algorithm and optimized using Google Maps Optimization</a:t>
            </a:r>
          </a:p>
        </p:txBody>
      </p:sp>
      <p:pic>
        <p:nvPicPr>
          <p:cNvPr id="7" name="Picture 6">
            <a:extLst>
              <a:ext uri="{FF2B5EF4-FFF2-40B4-BE49-F238E27FC236}">
                <a16:creationId xmlns:a16="http://schemas.microsoft.com/office/drawing/2014/main" id="{DC3E08CD-E26B-6BD9-8D16-6621A8457597}"/>
              </a:ext>
            </a:extLst>
          </p:cNvPr>
          <p:cNvPicPr>
            <a:picLocks noChangeAspect="1"/>
          </p:cNvPicPr>
          <p:nvPr/>
        </p:nvPicPr>
        <p:blipFill>
          <a:blip r:embed="rId2"/>
          <a:stretch>
            <a:fillRect/>
          </a:stretch>
        </p:blipFill>
        <p:spPr>
          <a:xfrm>
            <a:off x="484285" y="2857568"/>
            <a:ext cx="5558523" cy="2715248"/>
          </a:xfrm>
          <a:prstGeom prst="rect">
            <a:avLst/>
          </a:prstGeom>
        </p:spPr>
      </p:pic>
      <p:pic>
        <p:nvPicPr>
          <p:cNvPr id="12" name="Picture 11">
            <a:extLst>
              <a:ext uri="{FF2B5EF4-FFF2-40B4-BE49-F238E27FC236}">
                <a16:creationId xmlns:a16="http://schemas.microsoft.com/office/drawing/2014/main" id="{CA023BB6-6984-6612-F9ED-6010CB72A0F1}"/>
              </a:ext>
            </a:extLst>
          </p:cNvPr>
          <p:cNvPicPr>
            <a:picLocks noChangeAspect="1"/>
          </p:cNvPicPr>
          <p:nvPr/>
        </p:nvPicPr>
        <p:blipFill>
          <a:blip r:embed="rId3"/>
          <a:stretch>
            <a:fillRect/>
          </a:stretch>
        </p:blipFill>
        <p:spPr>
          <a:xfrm>
            <a:off x="6244279" y="2857568"/>
            <a:ext cx="5489300" cy="2855675"/>
          </a:xfrm>
          <a:prstGeom prst="rect">
            <a:avLst/>
          </a:prstGeom>
        </p:spPr>
      </p:pic>
    </p:spTree>
    <p:extLst>
      <p:ext uri="{BB962C8B-B14F-4D97-AF65-F5344CB8AC3E}">
        <p14:creationId xmlns:p14="http://schemas.microsoft.com/office/powerpoint/2010/main" val="14844661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EF0DF-31C9-DA6B-350C-FDEB5D5010CA}"/>
              </a:ext>
            </a:extLst>
          </p:cNvPr>
          <p:cNvSpPr>
            <a:spLocks noGrp="1"/>
          </p:cNvSpPr>
          <p:nvPr>
            <p:ph type="title"/>
          </p:nvPr>
        </p:nvSpPr>
        <p:spPr>
          <a:xfrm>
            <a:off x="587829" y="15464"/>
            <a:ext cx="10515600" cy="1115434"/>
          </a:xfrm>
        </p:spPr>
        <p:txBody>
          <a:bodyPr/>
          <a:lstStyle/>
          <a:p>
            <a:r>
              <a:rPr lang="en-US" dirty="0"/>
              <a:t>Key Matrices for Results Evaluation</a:t>
            </a:r>
            <a:endParaRPr lang="en-PK" dirty="0"/>
          </a:p>
        </p:txBody>
      </p:sp>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23</a:t>
            </a:fld>
            <a:endParaRPr lang="en-US" altLang="zh-CN" dirty="0"/>
          </a:p>
        </p:txBody>
      </p:sp>
      <p:sp>
        <p:nvSpPr>
          <p:cNvPr id="19" name="TextBox 18">
            <a:extLst>
              <a:ext uri="{FF2B5EF4-FFF2-40B4-BE49-F238E27FC236}">
                <a16:creationId xmlns:a16="http://schemas.microsoft.com/office/drawing/2014/main" id="{388725CC-AE0F-B370-2FA7-40742FB08234}"/>
              </a:ext>
            </a:extLst>
          </p:cNvPr>
          <p:cNvSpPr txBox="1"/>
          <p:nvPr/>
        </p:nvSpPr>
        <p:spPr>
          <a:xfrm>
            <a:off x="574715" y="1179872"/>
            <a:ext cx="3039615" cy="369332"/>
          </a:xfrm>
          <a:prstGeom prst="rect">
            <a:avLst/>
          </a:prstGeom>
        </p:spPr>
        <p:txBody>
          <a:bodyPr wrap="none" rtlCol="0">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1) Total Travelled Distance:</a:t>
            </a:r>
            <a:endParaRPr lang="en-PK" sz="1800" dirty="0">
              <a:latin typeface="Posterama" panose="020B0504020200020000" pitchFamily="34" charset="0"/>
              <a:ea typeface="微软雅黑"/>
              <a:cs typeface="Posterama" panose="020B0504020200020000" pitchFamily="34" charset="0"/>
            </a:endParaRPr>
          </a:p>
        </p:txBody>
      </p:sp>
      <p:sp>
        <p:nvSpPr>
          <p:cNvPr id="20" name="TextBox 19">
            <a:extLst>
              <a:ext uri="{FF2B5EF4-FFF2-40B4-BE49-F238E27FC236}">
                <a16:creationId xmlns:a16="http://schemas.microsoft.com/office/drawing/2014/main" id="{EE2979F2-AE76-DCFD-CE5E-7DB9636E42B0}"/>
              </a:ext>
            </a:extLst>
          </p:cNvPr>
          <p:cNvSpPr txBox="1"/>
          <p:nvPr/>
        </p:nvSpPr>
        <p:spPr>
          <a:xfrm>
            <a:off x="3696929" y="1170476"/>
            <a:ext cx="7570839" cy="923330"/>
          </a:xfrm>
          <a:prstGeom prst="rect">
            <a:avLst/>
          </a:prstGeom>
        </p:spPr>
        <p:txBody>
          <a:bodyPr wrap="square" rtlCol="0">
            <a:spAutoFit/>
          </a:bodyPr>
          <a:lstStyle/>
          <a:p>
            <a:pPr>
              <a:lnSpc>
                <a:spcPct val="100000"/>
              </a:lnSpc>
              <a:spcBef>
                <a:spcPts val="0"/>
              </a:spcBef>
            </a:pPr>
            <a:r>
              <a:rPr lang="en-US" dirty="0">
                <a:latin typeface="Posterama" panose="020B0504020200020000" pitchFamily="34" charset="0"/>
                <a:ea typeface="微软雅黑"/>
                <a:cs typeface="Posterama" panose="020B0504020200020000" pitchFamily="34" charset="0"/>
              </a:rPr>
              <a:t>It is the sum of distances covered for each vehicle on each route.</a:t>
            </a:r>
          </a:p>
          <a:p>
            <a:pPr>
              <a:lnSpc>
                <a:spcPct val="100000"/>
              </a:lnSpc>
              <a:spcBef>
                <a:spcPts val="0"/>
              </a:spcBef>
            </a:pPr>
            <a:r>
              <a:rPr lang="en-US" sz="1800" dirty="0">
                <a:latin typeface="Posterama" panose="020B0504020200020000" pitchFamily="34" charset="0"/>
                <a:ea typeface="微软雅黑"/>
                <a:cs typeface="Posterama" panose="020B0504020200020000" pitchFamily="34" charset="0"/>
              </a:rPr>
              <a:t>It is an important matric because it is directly proportional to costs, time &amp; employee well-being.</a:t>
            </a:r>
            <a:endParaRPr lang="en-PK" sz="1800" dirty="0">
              <a:latin typeface="Posterama" panose="020B0504020200020000" pitchFamily="34" charset="0"/>
              <a:ea typeface="微软雅黑"/>
              <a:cs typeface="Posterama" panose="020B0504020200020000" pitchFamily="34" charset="0"/>
            </a:endParaRPr>
          </a:p>
        </p:txBody>
      </p:sp>
      <p:sp>
        <p:nvSpPr>
          <p:cNvPr id="3" name="TextBox 2">
            <a:extLst>
              <a:ext uri="{FF2B5EF4-FFF2-40B4-BE49-F238E27FC236}">
                <a16:creationId xmlns:a16="http://schemas.microsoft.com/office/drawing/2014/main" id="{98F12848-B51F-366F-414D-9D1DCAA6C2DA}"/>
              </a:ext>
            </a:extLst>
          </p:cNvPr>
          <p:cNvSpPr txBox="1"/>
          <p:nvPr/>
        </p:nvSpPr>
        <p:spPr>
          <a:xfrm>
            <a:off x="574715" y="2259276"/>
            <a:ext cx="3204723" cy="369332"/>
          </a:xfrm>
          <a:prstGeom prst="rect">
            <a:avLst/>
          </a:prstGeom>
        </p:spPr>
        <p:txBody>
          <a:bodyPr wrap="none" rtlCol="0">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2) Route Wise Avg Distance:</a:t>
            </a:r>
            <a:endParaRPr lang="en-PK" sz="1800" dirty="0">
              <a:latin typeface="Posterama" panose="020B0504020200020000" pitchFamily="34" charset="0"/>
              <a:ea typeface="微软雅黑"/>
              <a:cs typeface="Posterama" panose="020B0504020200020000" pitchFamily="34" charset="0"/>
            </a:endParaRPr>
          </a:p>
        </p:txBody>
      </p:sp>
      <p:sp>
        <p:nvSpPr>
          <p:cNvPr id="6" name="TextBox 5">
            <a:extLst>
              <a:ext uri="{FF2B5EF4-FFF2-40B4-BE49-F238E27FC236}">
                <a16:creationId xmlns:a16="http://schemas.microsoft.com/office/drawing/2014/main" id="{B0886CDD-5CB8-0D0C-FB22-138237BD57D9}"/>
              </a:ext>
            </a:extLst>
          </p:cNvPr>
          <p:cNvSpPr txBox="1"/>
          <p:nvPr/>
        </p:nvSpPr>
        <p:spPr>
          <a:xfrm>
            <a:off x="3696929" y="2249880"/>
            <a:ext cx="7570839" cy="923330"/>
          </a:xfrm>
          <a:prstGeom prst="rect">
            <a:avLst/>
          </a:prstGeom>
        </p:spPr>
        <p:txBody>
          <a:bodyPr wrap="square" rtlCol="0">
            <a:spAutoFit/>
          </a:bodyPr>
          <a:lstStyle/>
          <a:p>
            <a:pPr>
              <a:lnSpc>
                <a:spcPct val="100000"/>
              </a:lnSpc>
              <a:spcBef>
                <a:spcPts val="0"/>
              </a:spcBef>
            </a:pPr>
            <a:r>
              <a:rPr lang="en-US" sz="1800" dirty="0">
                <a:latin typeface="Posterama" panose="020B0504020200020000" pitchFamily="34" charset="0"/>
                <a:ea typeface="微软雅黑"/>
                <a:cs typeface="Posterama" panose="020B0504020200020000" pitchFamily="34" charset="0"/>
              </a:rPr>
              <a:t>It is the t</a:t>
            </a:r>
            <a:r>
              <a:rPr lang="en-US" dirty="0">
                <a:latin typeface="Posterama" panose="020B0504020200020000" pitchFamily="34" charset="0"/>
                <a:ea typeface="微软雅黑"/>
                <a:cs typeface="Posterama" panose="020B0504020200020000" pitchFamily="34" charset="0"/>
              </a:rPr>
              <a:t>otal travelled distance per number of total vehicles.</a:t>
            </a:r>
          </a:p>
          <a:p>
            <a:pPr>
              <a:lnSpc>
                <a:spcPct val="100000"/>
              </a:lnSpc>
              <a:spcBef>
                <a:spcPts val="0"/>
              </a:spcBef>
            </a:pPr>
            <a:r>
              <a:rPr lang="en-US" sz="1800" dirty="0">
                <a:latin typeface="Posterama" panose="020B0504020200020000" pitchFamily="34" charset="0"/>
                <a:ea typeface="微软雅黑"/>
                <a:cs typeface="Posterama" panose="020B0504020200020000" pitchFamily="34" charset="0"/>
              </a:rPr>
              <a:t>This matric particularly combines number of routes generated hence it yields lower distance per route if there are more allocated vehicles.</a:t>
            </a:r>
            <a:endParaRPr lang="en-PK" sz="1800" dirty="0">
              <a:latin typeface="Posterama" panose="020B0504020200020000" pitchFamily="34" charset="0"/>
              <a:ea typeface="微软雅黑"/>
              <a:cs typeface="Posterama" panose="020B0504020200020000" pitchFamily="34" charset="0"/>
            </a:endParaRPr>
          </a:p>
        </p:txBody>
      </p:sp>
      <p:sp>
        <p:nvSpPr>
          <p:cNvPr id="7" name="TextBox 6">
            <a:extLst>
              <a:ext uri="{FF2B5EF4-FFF2-40B4-BE49-F238E27FC236}">
                <a16:creationId xmlns:a16="http://schemas.microsoft.com/office/drawing/2014/main" id="{9A437A40-503E-EC25-77C9-6AEA79D32D29}"/>
              </a:ext>
            </a:extLst>
          </p:cNvPr>
          <p:cNvSpPr txBox="1"/>
          <p:nvPr/>
        </p:nvSpPr>
        <p:spPr>
          <a:xfrm>
            <a:off x="579633" y="3365409"/>
            <a:ext cx="2759089" cy="646331"/>
          </a:xfrm>
          <a:prstGeom prst="rect">
            <a:avLst/>
          </a:prstGeom>
        </p:spPr>
        <p:txBody>
          <a:bodyPr wrap="none" rtlCol="0">
            <a:spAutoFit/>
          </a:bodyPr>
          <a:lstStyle/>
          <a:p>
            <a:pPr marL="0" indent="0">
              <a:lnSpc>
                <a:spcPct val="100000"/>
              </a:lnSpc>
              <a:spcBef>
                <a:spcPts val="0"/>
              </a:spcBef>
              <a:buFontTx/>
              <a:buNone/>
            </a:pPr>
            <a:r>
              <a:rPr lang="en-US" dirty="0">
                <a:latin typeface="Posterama" panose="020B0504020200020000" pitchFamily="34" charset="0"/>
                <a:ea typeface="微软雅黑"/>
                <a:cs typeface="Posterama" panose="020B0504020200020000" pitchFamily="34" charset="0"/>
              </a:rPr>
              <a:t>3-4</a:t>
            </a:r>
            <a:r>
              <a:rPr lang="en-US" sz="1800" dirty="0">
                <a:latin typeface="Posterama" panose="020B0504020200020000" pitchFamily="34" charset="0"/>
                <a:ea typeface="微软雅黑"/>
                <a:cs typeface="Posterama" panose="020B0504020200020000" pitchFamily="34" charset="0"/>
              </a:rPr>
              <a:t>) Max/Min Individual </a:t>
            </a:r>
            <a:br>
              <a:rPr lang="en-US" sz="1800" dirty="0">
                <a:latin typeface="Posterama" panose="020B0504020200020000" pitchFamily="34" charset="0"/>
                <a:ea typeface="微软雅黑"/>
                <a:cs typeface="Posterama" panose="020B0504020200020000" pitchFamily="34" charset="0"/>
              </a:rPr>
            </a:br>
            <a:r>
              <a:rPr lang="en-US" sz="1800" dirty="0">
                <a:latin typeface="Posterama" panose="020B0504020200020000" pitchFamily="34" charset="0"/>
                <a:ea typeface="微软雅黑"/>
                <a:cs typeface="Posterama" panose="020B0504020200020000" pitchFamily="34" charset="0"/>
              </a:rPr>
              <a:t>Distance:</a:t>
            </a:r>
            <a:endParaRPr lang="en-PK" sz="1800" dirty="0">
              <a:latin typeface="Posterama" panose="020B0504020200020000" pitchFamily="34" charset="0"/>
              <a:ea typeface="微软雅黑"/>
              <a:cs typeface="Posterama" panose="020B0504020200020000" pitchFamily="34" charset="0"/>
            </a:endParaRPr>
          </a:p>
        </p:txBody>
      </p:sp>
      <p:sp>
        <p:nvSpPr>
          <p:cNvPr id="8" name="TextBox 7">
            <a:extLst>
              <a:ext uri="{FF2B5EF4-FFF2-40B4-BE49-F238E27FC236}">
                <a16:creationId xmlns:a16="http://schemas.microsoft.com/office/drawing/2014/main" id="{DE9176BB-69ED-B59C-8E0B-E14C7C452F6E}"/>
              </a:ext>
            </a:extLst>
          </p:cNvPr>
          <p:cNvSpPr txBox="1"/>
          <p:nvPr/>
        </p:nvSpPr>
        <p:spPr>
          <a:xfrm>
            <a:off x="3701847" y="3356013"/>
            <a:ext cx="7570839" cy="923330"/>
          </a:xfrm>
          <a:prstGeom prst="rect">
            <a:avLst/>
          </a:prstGeom>
        </p:spPr>
        <p:txBody>
          <a:bodyPr wrap="square" rtlCol="0">
            <a:spAutoFit/>
          </a:bodyPr>
          <a:lstStyle/>
          <a:p>
            <a:pPr>
              <a:lnSpc>
                <a:spcPct val="100000"/>
              </a:lnSpc>
              <a:spcBef>
                <a:spcPts val="0"/>
              </a:spcBef>
            </a:pPr>
            <a:r>
              <a:rPr lang="en-US" sz="1800" dirty="0">
                <a:latin typeface="Posterama" panose="020B0504020200020000" pitchFamily="34" charset="0"/>
                <a:ea typeface="微软雅黑"/>
                <a:cs typeface="Posterama" panose="020B0504020200020000" pitchFamily="34" charset="0"/>
              </a:rPr>
              <a:t>It is the maximum/minimum of the distance travelled by all employees in a single pickup or </a:t>
            </a:r>
            <a:r>
              <a:rPr lang="en-US" sz="1800" dirty="0" err="1">
                <a:latin typeface="Posterama" panose="020B0504020200020000" pitchFamily="34" charset="0"/>
                <a:ea typeface="微软雅黑"/>
                <a:cs typeface="Posterama" panose="020B0504020200020000" pitchFamily="34" charset="0"/>
              </a:rPr>
              <a:t>dropoff</a:t>
            </a:r>
            <a:r>
              <a:rPr lang="en-US" sz="1800" dirty="0">
                <a:latin typeface="Posterama" panose="020B0504020200020000" pitchFamily="34" charset="0"/>
                <a:ea typeface="微软雅黑"/>
                <a:cs typeface="Posterama" panose="020B0504020200020000" pitchFamily="34" charset="0"/>
              </a:rPr>
              <a:t> trip. Minimum travelling distance is crucial for the ergonomics and well-being of an employee.</a:t>
            </a:r>
            <a:endParaRPr lang="en-PK" sz="1800" dirty="0">
              <a:latin typeface="Posterama" panose="020B0504020200020000" pitchFamily="34" charset="0"/>
              <a:ea typeface="微软雅黑"/>
              <a:cs typeface="Posterama" panose="020B0504020200020000" pitchFamily="34" charset="0"/>
            </a:endParaRPr>
          </a:p>
        </p:txBody>
      </p:sp>
      <p:sp>
        <p:nvSpPr>
          <p:cNvPr id="9" name="TextBox 8">
            <a:extLst>
              <a:ext uri="{FF2B5EF4-FFF2-40B4-BE49-F238E27FC236}">
                <a16:creationId xmlns:a16="http://schemas.microsoft.com/office/drawing/2014/main" id="{19699632-89A0-E218-FD25-9D645F8487B0}"/>
              </a:ext>
            </a:extLst>
          </p:cNvPr>
          <p:cNvSpPr txBox="1"/>
          <p:nvPr/>
        </p:nvSpPr>
        <p:spPr>
          <a:xfrm>
            <a:off x="587829" y="4720210"/>
            <a:ext cx="7570839" cy="369332"/>
          </a:xfrm>
          <a:prstGeom prst="rect">
            <a:avLst/>
          </a:prstGeom>
        </p:spPr>
        <p:txBody>
          <a:bodyPr wrap="square" rtlCol="0">
            <a:spAutoFit/>
          </a:bodyPr>
          <a:lstStyle/>
          <a:p>
            <a:pPr>
              <a:lnSpc>
                <a:spcPct val="100000"/>
              </a:lnSpc>
              <a:spcBef>
                <a:spcPts val="0"/>
              </a:spcBef>
            </a:pPr>
            <a:r>
              <a:rPr lang="en-US" dirty="0">
                <a:latin typeface="Posterama" panose="020B0504020200020000" pitchFamily="34" charset="0"/>
                <a:ea typeface="微软雅黑"/>
                <a:cs typeface="Posterama" panose="020B0504020200020000" pitchFamily="34" charset="0"/>
              </a:rPr>
              <a:t>The results are evaluated on same matrices for duration as well.</a:t>
            </a:r>
            <a:endParaRPr lang="en-PK" sz="1800" dirty="0">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9156196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EF0DF-31C9-DA6B-350C-FDEB5D5010CA}"/>
              </a:ext>
            </a:extLst>
          </p:cNvPr>
          <p:cNvSpPr>
            <a:spLocks noGrp="1"/>
          </p:cNvSpPr>
          <p:nvPr>
            <p:ph type="title"/>
          </p:nvPr>
        </p:nvSpPr>
        <p:spPr>
          <a:xfrm>
            <a:off x="587829" y="15464"/>
            <a:ext cx="10515600" cy="1115434"/>
          </a:xfrm>
        </p:spPr>
        <p:txBody>
          <a:bodyPr/>
          <a:lstStyle/>
          <a:p>
            <a:r>
              <a:rPr lang="en-US" dirty="0"/>
              <a:t>Key Matrices for Results Evaluation</a:t>
            </a:r>
            <a:endParaRPr lang="en-PK" dirty="0"/>
          </a:p>
        </p:txBody>
      </p:sp>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24</a:t>
            </a:fld>
            <a:endParaRPr lang="en-US" altLang="zh-CN" dirty="0"/>
          </a:p>
        </p:txBody>
      </p:sp>
      <p:sp>
        <p:nvSpPr>
          <p:cNvPr id="19" name="TextBox 18">
            <a:extLst>
              <a:ext uri="{FF2B5EF4-FFF2-40B4-BE49-F238E27FC236}">
                <a16:creationId xmlns:a16="http://schemas.microsoft.com/office/drawing/2014/main" id="{388725CC-AE0F-B370-2FA7-40742FB08234}"/>
              </a:ext>
            </a:extLst>
          </p:cNvPr>
          <p:cNvSpPr txBox="1"/>
          <p:nvPr/>
        </p:nvSpPr>
        <p:spPr>
          <a:xfrm>
            <a:off x="574715" y="1179872"/>
            <a:ext cx="10948691" cy="2031325"/>
          </a:xfrm>
          <a:prstGeom prst="rect">
            <a:avLst/>
          </a:prstGeom>
        </p:spPr>
        <p:txBody>
          <a:bodyPr wrap="square" rtlCol="0">
            <a:spAutoFit/>
          </a:bodyPr>
          <a:lstStyle/>
          <a:p>
            <a:pPr marL="0" indent="0">
              <a:lnSpc>
                <a:spcPct val="100000"/>
              </a:lnSpc>
              <a:spcBef>
                <a:spcPts val="0"/>
              </a:spcBef>
              <a:buFontTx/>
              <a:buNone/>
            </a:pPr>
            <a:r>
              <a:rPr lang="en-US" dirty="0">
                <a:latin typeface="Posterama" panose="020B0504020200020000" pitchFamily="34" charset="0"/>
                <a:ea typeface="微软雅黑"/>
                <a:cs typeface="Posterama" panose="020B0504020200020000" pitchFamily="34" charset="0"/>
              </a:rPr>
              <a:t>6) Combined Individual Durations for Pickup &amp; Dropoff</a:t>
            </a:r>
            <a:r>
              <a:rPr lang="en-US" sz="1800" dirty="0">
                <a:latin typeface="Posterama" panose="020B0504020200020000" pitchFamily="34" charset="0"/>
                <a:ea typeface="微软雅黑"/>
                <a:cs typeface="Posterama" panose="020B0504020200020000" pitchFamily="34" charset="0"/>
              </a:rPr>
              <a:t>:</a:t>
            </a:r>
          </a:p>
          <a:p>
            <a:pPr marL="0" indent="0">
              <a:lnSpc>
                <a:spcPct val="100000"/>
              </a:lnSpc>
              <a:spcBef>
                <a:spcPts val="0"/>
              </a:spcBef>
              <a:buFontTx/>
              <a:buNone/>
            </a:pPr>
            <a:endParaRPr lang="en-US" dirty="0">
              <a:latin typeface="Posterama" panose="020B0504020200020000" pitchFamily="34" charset="0"/>
              <a:ea typeface="微软雅黑"/>
              <a:cs typeface="Posterama" panose="020B0504020200020000" pitchFamily="34" charset="0"/>
            </a:endParaRPr>
          </a:p>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Since </a:t>
            </a:r>
            <a:r>
              <a:rPr lang="en-US" sz="1800" dirty="0" err="1">
                <a:latin typeface="Posterama" panose="020B0504020200020000" pitchFamily="34" charset="0"/>
                <a:ea typeface="微软雅黑"/>
                <a:cs typeface="Posterama" panose="020B0504020200020000" pitchFamily="34" charset="0"/>
              </a:rPr>
              <a:t>Smartcommute</a:t>
            </a:r>
            <a:r>
              <a:rPr lang="en-US" sz="1800" dirty="0">
                <a:latin typeface="Posterama" panose="020B0504020200020000" pitchFamily="34" charset="0"/>
                <a:ea typeface="微软雅黑"/>
                <a:cs typeface="Posterama" panose="020B0504020200020000" pitchFamily="34" charset="0"/>
              </a:rPr>
              <a:t> allows for independent routing combinations for pickup and drop-offs, each Employee may have entirely different routes for the pickup and </a:t>
            </a:r>
            <a:r>
              <a:rPr lang="en-US" sz="1800" dirty="0" err="1">
                <a:latin typeface="Posterama" panose="020B0504020200020000" pitchFamily="34" charset="0"/>
                <a:ea typeface="微软雅黑"/>
                <a:cs typeface="Posterama" panose="020B0504020200020000" pitchFamily="34" charset="0"/>
              </a:rPr>
              <a:t>dropoff</a:t>
            </a:r>
            <a:r>
              <a:rPr lang="en-US" sz="1800" dirty="0">
                <a:latin typeface="Posterama" panose="020B0504020200020000" pitchFamily="34" charset="0"/>
                <a:ea typeface="微软雅黑"/>
                <a:cs typeface="Posterama" panose="020B0504020200020000" pitchFamily="34" charset="0"/>
              </a:rPr>
              <a:t>.</a:t>
            </a:r>
          </a:p>
          <a:p>
            <a:pPr marL="0" indent="0">
              <a:lnSpc>
                <a:spcPct val="100000"/>
              </a:lnSpc>
              <a:spcBef>
                <a:spcPts val="0"/>
              </a:spcBef>
              <a:buFontTx/>
              <a:buNone/>
            </a:pPr>
            <a:endParaRPr lang="en-US" dirty="0">
              <a:latin typeface="Posterama" panose="020B0504020200020000" pitchFamily="34" charset="0"/>
              <a:ea typeface="微软雅黑"/>
              <a:cs typeface="Posterama" panose="020B0504020200020000" pitchFamily="34" charset="0"/>
            </a:endParaRPr>
          </a:p>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Therefore, optimum combination of results is also merged to compare with manual routing results for benchmarking</a:t>
            </a:r>
            <a:endParaRPr lang="en-PK" sz="1800" dirty="0">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8919528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44ECD-071C-BE5B-4F3A-9B96FA41F66D}"/>
              </a:ext>
            </a:extLst>
          </p:cNvPr>
          <p:cNvSpPr>
            <a:spLocks noGrp="1"/>
          </p:cNvSpPr>
          <p:nvPr>
            <p:ph type="title"/>
          </p:nvPr>
        </p:nvSpPr>
        <p:spPr>
          <a:xfrm>
            <a:off x="1484764" y="3490606"/>
            <a:ext cx="5257793" cy="2057441"/>
          </a:xfrm>
        </p:spPr>
        <p:txBody>
          <a:bodyPr/>
          <a:lstStyle/>
          <a:p>
            <a:r>
              <a:rPr lang="en-US" dirty="0"/>
              <a:t>Results Analysis</a:t>
            </a:r>
            <a:endParaRPr lang="en-PK" dirty="0"/>
          </a:p>
        </p:txBody>
      </p:sp>
      <p:pic>
        <p:nvPicPr>
          <p:cNvPr id="12290" name="Picture 2" descr="Research vector icon. analyze business illustration symbol. market sign or  logo. 21448475 Vector Art at Vecteezy">
            <a:extLst>
              <a:ext uri="{FF2B5EF4-FFF2-40B4-BE49-F238E27FC236}">
                <a16:creationId xmlns:a16="http://schemas.microsoft.com/office/drawing/2014/main" id="{F1860196-1030-2443-FA0E-E43AA1D78256}"/>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12868" t="10323" r="15970" b="10537"/>
          <a:stretch/>
        </p:blipFill>
        <p:spPr bwMode="auto">
          <a:xfrm>
            <a:off x="7078088" y="954385"/>
            <a:ext cx="4102598" cy="4562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5858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EF0DF-31C9-DA6B-350C-FDEB5D5010CA}"/>
              </a:ext>
            </a:extLst>
          </p:cNvPr>
          <p:cNvSpPr>
            <a:spLocks noGrp="1"/>
          </p:cNvSpPr>
          <p:nvPr>
            <p:ph type="title"/>
          </p:nvPr>
        </p:nvSpPr>
        <p:spPr>
          <a:xfrm>
            <a:off x="71663" y="-141851"/>
            <a:ext cx="11943356" cy="1115434"/>
          </a:xfrm>
        </p:spPr>
        <p:txBody>
          <a:bodyPr/>
          <a:lstStyle/>
          <a:p>
            <a:r>
              <a:rPr lang="en-US" sz="3600" dirty="0"/>
              <a:t>Analysis: 1. Total Travelled Distance(Kms) &amp; Duration (Mins)</a:t>
            </a:r>
            <a:endParaRPr lang="en-PK" sz="3600" dirty="0"/>
          </a:p>
        </p:txBody>
      </p:sp>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26</a:t>
            </a:fld>
            <a:endParaRPr lang="en-US" altLang="zh-CN" dirty="0"/>
          </a:p>
        </p:txBody>
      </p:sp>
      <p:sp>
        <p:nvSpPr>
          <p:cNvPr id="3" name="Title 1">
            <a:extLst>
              <a:ext uri="{FF2B5EF4-FFF2-40B4-BE49-F238E27FC236}">
                <a16:creationId xmlns:a16="http://schemas.microsoft.com/office/drawing/2014/main" id="{9982FB49-AED1-9416-D8D5-6349D74F7314}"/>
              </a:ext>
            </a:extLst>
          </p:cNvPr>
          <p:cNvSpPr txBox="1">
            <a:spLocks/>
          </p:cNvSpPr>
          <p:nvPr/>
        </p:nvSpPr>
        <p:spPr>
          <a:xfrm>
            <a:off x="484632" y="1278907"/>
            <a:ext cx="2504374"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EC Pickup</a:t>
            </a:r>
            <a:endParaRPr lang="en-PK" sz="3200" dirty="0"/>
          </a:p>
        </p:txBody>
      </p:sp>
      <p:sp>
        <p:nvSpPr>
          <p:cNvPr id="14" name="Title 1">
            <a:extLst>
              <a:ext uri="{FF2B5EF4-FFF2-40B4-BE49-F238E27FC236}">
                <a16:creationId xmlns:a16="http://schemas.microsoft.com/office/drawing/2014/main" id="{F0C0ED86-6D62-728A-AB55-6E211DF912B0}"/>
              </a:ext>
            </a:extLst>
          </p:cNvPr>
          <p:cNvSpPr txBox="1">
            <a:spLocks/>
          </p:cNvSpPr>
          <p:nvPr/>
        </p:nvSpPr>
        <p:spPr>
          <a:xfrm>
            <a:off x="484632" y="4316174"/>
            <a:ext cx="2799342"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EC Dropoff</a:t>
            </a:r>
            <a:endParaRPr lang="en-PK" sz="3200" dirty="0"/>
          </a:p>
        </p:txBody>
      </p:sp>
      <p:graphicFrame>
        <p:nvGraphicFramePr>
          <p:cNvPr id="15" name="Chart 14">
            <a:extLst>
              <a:ext uri="{FF2B5EF4-FFF2-40B4-BE49-F238E27FC236}">
                <a16:creationId xmlns:a16="http://schemas.microsoft.com/office/drawing/2014/main" id="{0625B815-132A-490A-9105-2ECD238B543F}"/>
              </a:ext>
            </a:extLst>
          </p:cNvPr>
          <p:cNvGraphicFramePr>
            <a:graphicFrameLocks/>
          </p:cNvGraphicFramePr>
          <p:nvPr>
            <p:extLst>
              <p:ext uri="{D42A27DB-BD31-4B8C-83A1-F6EECF244321}">
                <p14:modId xmlns:p14="http://schemas.microsoft.com/office/powerpoint/2010/main" val="772633659"/>
              </p:ext>
            </p:extLst>
          </p:nvPr>
        </p:nvGraphicFramePr>
        <p:xfrm>
          <a:off x="2805030" y="997367"/>
          <a:ext cx="4570579" cy="271220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extLst>
              <a:ext uri="{FF2B5EF4-FFF2-40B4-BE49-F238E27FC236}">
                <a16:creationId xmlns:a16="http://schemas.microsoft.com/office/drawing/2014/main" id="{0287A95D-DF31-4B45-BDE7-7484D28DCEED}"/>
              </a:ext>
            </a:extLst>
          </p:cNvPr>
          <p:cNvGraphicFramePr>
            <a:graphicFrameLocks/>
          </p:cNvGraphicFramePr>
          <p:nvPr>
            <p:extLst>
              <p:ext uri="{D42A27DB-BD31-4B8C-83A1-F6EECF244321}">
                <p14:modId xmlns:p14="http://schemas.microsoft.com/office/powerpoint/2010/main" val="2198647873"/>
              </p:ext>
            </p:extLst>
          </p:nvPr>
        </p:nvGraphicFramePr>
        <p:xfrm>
          <a:off x="7543208" y="944791"/>
          <a:ext cx="4577129" cy="276599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16">
            <a:extLst>
              <a:ext uri="{FF2B5EF4-FFF2-40B4-BE49-F238E27FC236}">
                <a16:creationId xmlns:a16="http://schemas.microsoft.com/office/drawing/2014/main" id="{CF0E4075-F5C5-0105-72AB-5DCE4912E43E}"/>
              </a:ext>
            </a:extLst>
          </p:cNvPr>
          <p:cNvGraphicFramePr>
            <a:graphicFrameLocks/>
          </p:cNvGraphicFramePr>
          <p:nvPr>
            <p:extLst>
              <p:ext uri="{D42A27DB-BD31-4B8C-83A1-F6EECF244321}">
                <p14:modId xmlns:p14="http://schemas.microsoft.com/office/powerpoint/2010/main" val="3236964610"/>
              </p:ext>
            </p:extLst>
          </p:nvPr>
        </p:nvGraphicFramePr>
        <p:xfrm>
          <a:off x="2783417" y="4060537"/>
          <a:ext cx="4584285" cy="279918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8" name="Chart 17">
            <a:extLst>
              <a:ext uri="{FF2B5EF4-FFF2-40B4-BE49-F238E27FC236}">
                <a16:creationId xmlns:a16="http://schemas.microsoft.com/office/drawing/2014/main" id="{6E071A7F-2841-45B2-A093-A3603ED77B76}"/>
              </a:ext>
            </a:extLst>
          </p:cNvPr>
          <p:cNvGraphicFramePr>
            <a:graphicFrameLocks/>
          </p:cNvGraphicFramePr>
          <p:nvPr>
            <p:extLst>
              <p:ext uri="{D42A27DB-BD31-4B8C-83A1-F6EECF244321}">
                <p14:modId xmlns:p14="http://schemas.microsoft.com/office/powerpoint/2010/main" val="3459434213"/>
              </p:ext>
            </p:extLst>
          </p:nvPr>
        </p:nvGraphicFramePr>
        <p:xfrm>
          <a:off x="7535301" y="4007961"/>
          <a:ext cx="4585036" cy="2852972"/>
        </p:xfrm>
        <a:graphic>
          <a:graphicData uri="http://schemas.openxmlformats.org/drawingml/2006/chart">
            <c:chart xmlns:c="http://schemas.openxmlformats.org/drawingml/2006/chart" xmlns:r="http://schemas.openxmlformats.org/officeDocument/2006/relationships" r:id="rId5"/>
          </a:graphicData>
        </a:graphic>
      </p:graphicFrame>
      <p:cxnSp>
        <p:nvCxnSpPr>
          <p:cNvPr id="20" name="Straight Connector 19">
            <a:extLst>
              <a:ext uri="{FF2B5EF4-FFF2-40B4-BE49-F238E27FC236}">
                <a16:creationId xmlns:a16="http://schemas.microsoft.com/office/drawing/2014/main" id="{980E77CE-64BD-6DE4-4BC5-7144C61F4C50}"/>
              </a:ext>
            </a:extLst>
          </p:cNvPr>
          <p:cNvCxnSpPr>
            <a:cxnSpLocks/>
          </p:cNvCxnSpPr>
          <p:nvPr/>
        </p:nvCxnSpPr>
        <p:spPr>
          <a:xfrm>
            <a:off x="3283974" y="1908170"/>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952B61E-15BC-AC2A-6FE6-85998288F457}"/>
              </a:ext>
            </a:extLst>
          </p:cNvPr>
          <p:cNvCxnSpPr>
            <a:cxnSpLocks/>
          </p:cNvCxnSpPr>
          <p:nvPr/>
        </p:nvCxnSpPr>
        <p:spPr>
          <a:xfrm>
            <a:off x="8037871" y="1967166"/>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59C9C627-C6E5-D12A-9213-34A12635D099}"/>
              </a:ext>
            </a:extLst>
          </p:cNvPr>
          <p:cNvCxnSpPr>
            <a:cxnSpLocks/>
          </p:cNvCxnSpPr>
          <p:nvPr/>
        </p:nvCxnSpPr>
        <p:spPr>
          <a:xfrm>
            <a:off x="3283974" y="5020084"/>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2461BE2-6424-FD69-749D-1C25331C3A26}"/>
              </a:ext>
            </a:extLst>
          </p:cNvPr>
          <p:cNvCxnSpPr>
            <a:cxnSpLocks/>
          </p:cNvCxnSpPr>
          <p:nvPr/>
        </p:nvCxnSpPr>
        <p:spPr>
          <a:xfrm>
            <a:off x="8030145" y="5074872"/>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pic>
        <p:nvPicPr>
          <p:cNvPr id="25" name="Picture 2" descr="Winner Icon Images | Free Photos, PNG Stickers, Wallpapers &amp; Backgrounds -  rawpixel">
            <a:extLst>
              <a:ext uri="{FF2B5EF4-FFF2-40B4-BE49-F238E27FC236}">
                <a16:creationId xmlns:a16="http://schemas.microsoft.com/office/drawing/2014/main" id="{43A1F220-8139-4191-1A7B-A38EE651D9F3}"/>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882597" y="1446689"/>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Winner Icon Images | Free Photos, PNG Stickers, Wallpapers &amp; Backgrounds -  rawpixel">
            <a:extLst>
              <a:ext uri="{FF2B5EF4-FFF2-40B4-BE49-F238E27FC236}">
                <a16:creationId xmlns:a16="http://schemas.microsoft.com/office/drawing/2014/main" id="{501FC401-D5C4-D74F-8B79-3CA2A75E69D2}"/>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860089" y="4546101"/>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Winner Icon Images | Free Photos, PNG Stickers, Wallpapers &amp; Backgrounds -  rawpixel">
            <a:extLst>
              <a:ext uri="{FF2B5EF4-FFF2-40B4-BE49-F238E27FC236}">
                <a16:creationId xmlns:a16="http://schemas.microsoft.com/office/drawing/2014/main" id="{8EA47490-EB0B-6649-6063-2C4F9C34E360}"/>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1628499" y="1594184"/>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Winner Icon Images | Free Photos, PNG Stickers, Wallpapers &amp; Backgrounds -  rawpixel">
            <a:extLst>
              <a:ext uri="{FF2B5EF4-FFF2-40B4-BE49-F238E27FC236}">
                <a16:creationId xmlns:a16="http://schemas.microsoft.com/office/drawing/2014/main" id="{CDFD81B3-E44D-9892-287A-6D766716E86A}"/>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1625121" y="4620321"/>
            <a:ext cx="390183" cy="385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43673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7129A861-2AF9-4B7C-B6C0-F7A779E24547}"/>
              </a:ext>
            </a:extLst>
          </p:cNvPr>
          <p:cNvGraphicFramePr>
            <a:graphicFrameLocks/>
          </p:cNvGraphicFramePr>
          <p:nvPr>
            <p:extLst>
              <p:ext uri="{D42A27DB-BD31-4B8C-83A1-F6EECF244321}">
                <p14:modId xmlns:p14="http://schemas.microsoft.com/office/powerpoint/2010/main" val="3698346452"/>
              </p:ext>
            </p:extLst>
          </p:nvPr>
        </p:nvGraphicFramePr>
        <p:xfrm>
          <a:off x="2714088" y="1086317"/>
          <a:ext cx="5033729" cy="277743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D5936179-A806-4DAB-B1F2-FC94C3B7E92A}"/>
              </a:ext>
            </a:extLst>
          </p:cNvPr>
          <p:cNvGraphicFramePr>
            <a:graphicFrameLocks/>
          </p:cNvGraphicFramePr>
          <p:nvPr>
            <p:extLst>
              <p:ext uri="{D42A27DB-BD31-4B8C-83A1-F6EECF244321}">
                <p14:modId xmlns:p14="http://schemas.microsoft.com/office/powerpoint/2010/main" val="267895802"/>
              </p:ext>
            </p:extLst>
          </p:nvPr>
        </p:nvGraphicFramePr>
        <p:xfrm>
          <a:off x="7679713" y="1068479"/>
          <a:ext cx="4318965" cy="2805454"/>
        </p:xfrm>
        <a:graphic>
          <a:graphicData uri="http://schemas.openxmlformats.org/drawingml/2006/chart">
            <c:chart xmlns:c="http://schemas.openxmlformats.org/drawingml/2006/chart" xmlns:r="http://schemas.openxmlformats.org/officeDocument/2006/relationships" r:id="rId3"/>
          </a:graphicData>
        </a:graphic>
      </p:graphicFrame>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27</a:t>
            </a:fld>
            <a:endParaRPr lang="en-US" altLang="zh-CN" dirty="0"/>
          </a:p>
        </p:txBody>
      </p:sp>
      <p:sp>
        <p:nvSpPr>
          <p:cNvPr id="3" name="Title 1">
            <a:extLst>
              <a:ext uri="{FF2B5EF4-FFF2-40B4-BE49-F238E27FC236}">
                <a16:creationId xmlns:a16="http://schemas.microsoft.com/office/drawing/2014/main" id="{9982FB49-AED1-9416-D8D5-6349D74F7314}"/>
              </a:ext>
            </a:extLst>
          </p:cNvPr>
          <p:cNvSpPr txBox="1">
            <a:spLocks/>
          </p:cNvSpPr>
          <p:nvPr/>
        </p:nvSpPr>
        <p:spPr>
          <a:xfrm>
            <a:off x="484632" y="1416560"/>
            <a:ext cx="2504374"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GS Pickup</a:t>
            </a:r>
            <a:endParaRPr lang="en-PK" sz="3200" dirty="0"/>
          </a:p>
        </p:txBody>
      </p:sp>
      <p:sp>
        <p:nvSpPr>
          <p:cNvPr id="14" name="Title 1">
            <a:extLst>
              <a:ext uri="{FF2B5EF4-FFF2-40B4-BE49-F238E27FC236}">
                <a16:creationId xmlns:a16="http://schemas.microsoft.com/office/drawing/2014/main" id="{F0C0ED86-6D62-728A-AB55-6E211DF912B0}"/>
              </a:ext>
            </a:extLst>
          </p:cNvPr>
          <p:cNvSpPr txBox="1">
            <a:spLocks/>
          </p:cNvSpPr>
          <p:nvPr/>
        </p:nvSpPr>
        <p:spPr>
          <a:xfrm>
            <a:off x="484632" y="4267014"/>
            <a:ext cx="2799342"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GS Dropoff</a:t>
            </a:r>
            <a:endParaRPr lang="en-PK" sz="3200" dirty="0"/>
          </a:p>
        </p:txBody>
      </p:sp>
      <p:cxnSp>
        <p:nvCxnSpPr>
          <p:cNvPr id="20" name="Straight Connector 19">
            <a:extLst>
              <a:ext uri="{FF2B5EF4-FFF2-40B4-BE49-F238E27FC236}">
                <a16:creationId xmlns:a16="http://schemas.microsoft.com/office/drawing/2014/main" id="{980E77CE-64BD-6DE4-4BC5-7144C61F4C50}"/>
              </a:ext>
            </a:extLst>
          </p:cNvPr>
          <p:cNvCxnSpPr>
            <a:cxnSpLocks/>
          </p:cNvCxnSpPr>
          <p:nvPr/>
        </p:nvCxnSpPr>
        <p:spPr>
          <a:xfrm>
            <a:off x="3106995" y="1662365"/>
            <a:ext cx="4395739"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952B61E-15BC-AC2A-6FE6-85998288F457}"/>
              </a:ext>
            </a:extLst>
          </p:cNvPr>
          <p:cNvCxnSpPr>
            <a:cxnSpLocks/>
          </p:cNvCxnSpPr>
          <p:nvPr/>
        </p:nvCxnSpPr>
        <p:spPr>
          <a:xfrm>
            <a:off x="8087031" y="1741023"/>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graphicFrame>
        <p:nvGraphicFramePr>
          <p:cNvPr id="9" name="Chart 8">
            <a:extLst>
              <a:ext uri="{FF2B5EF4-FFF2-40B4-BE49-F238E27FC236}">
                <a16:creationId xmlns:a16="http://schemas.microsoft.com/office/drawing/2014/main" id="{D9F8678E-CBD2-4A2B-86A1-4C60381B9C52}"/>
              </a:ext>
            </a:extLst>
          </p:cNvPr>
          <p:cNvGraphicFramePr>
            <a:graphicFrameLocks/>
          </p:cNvGraphicFramePr>
          <p:nvPr>
            <p:extLst>
              <p:ext uri="{D42A27DB-BD31-4B8C-83A1-F6EECF244321}">
                <p14:modId xmlns:p14="http://schemas.microsoft.com/office/powerpoint/2010/main" val="3631163115"/>
              </p:ext>
            </p:extLst>
          </p:nvPr>
        </p:nvGraphicFramePr>
        <p:xfrm>
          <a:off x="2714087" y="3956553"/>
          <a:ext cx="5033729" cy="281065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Chart 9">
            <a:extLst>
              <a:ext uri="{FF2B5EF4-FFF2-40B4-BE49-F238E27FC236}">
                <a16:creationId xmlns:a16="http://schemas.microsoft.com/office/drawing/2014/main" id="{FA7B599C-A462-4A7B-A12B-38B8E87DAC6F}"/>
              </a:ext>
            </a:extLst>
          </p:cNvPr>
          <p:cNvGraphicFramePr>
            <a:graphicFrameLocks/>
          </p:cNvGraphicFramePr>
          <p:nvPr>
            <p:extLst>
              <p:ext uri="{D42A27DB-BD31-4B8C-83A1-F6EECF244321}">
                <p14:modId xmlns:p14="http://schemas.microsoft.com/office/powerpoint/2010/main" val="2643555555"/>
              </p:ext>
            </p:extLst>
          </p:nvPr>
        </p:nvGraphicFramePr>
        <p:xfrm>
          <a:off x="7750611" y="3903977"/>
          <a:ext cx="4318952" cy="2864444"/>
        </p:xfrm>
        <a:graphic>
          <a:graphicData uri="http://schemas.openxmlformats.org/drawingml/2006/chart">
            <c:chart xmlns:c="http://schemas.openxmlformats.org/drawingml/2006/chart" xmlns:r="http://schemas.openxmlformats.org/officeDocument/2006/relationships" r:id="rId5"/>
          </a:graphicData>
        </a:graphic>
      </p:graphicFrame>
      <p:cxnSp>
        <p:nvCxnSpPr>
          <p:cNvPr id="11" name="Straight Connector 10">
            <a:extLst>
              <a:ext uri="{FF2B5EF4-FFF2-40B4-BE49-F238E27FC236}">
                <a16:creationId xmlns:a16="http://schemas.microsoft.com/office/drawing/2014/main" id="{FADECC6D-1D3C-B271-573A-961DEC6F5464}"/>
              </a:ext>
            </a:extLst>
          </p:cNvPr>
          <p:cNvCxnSpPr>
            <a:cxnSpLocks/>
          </p:cNvCxnSpPr>
          <p:nvPr/>
        </p:nvCxnSpPr>
        <p:spPr>
          <a:xfrm>
            <a:off x="3116827" y="4587462"/>
            <a:ext cx="4395739"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C16BF90-DACE-EDCF-9729-E3DC757A34C1}"/>
              </a:ext>
            </a:extLst>
          </p:cNvPr>
          <p:cNvCxnSpPr>
            <a:cxnSpLocks/>
          </p:cNvCxnSpPr>
          <p:nvPr/>
        </p:nvCxnSpPr>
        <p:spPr>
          <a:xfrm>
            <a:off x="8136191" y="4479308"/>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pic>
        <p:nvPicPr>
          <p:cNvPr id="19" name="Picture 2" descr="Winner Icon Images | Free Photos, PNG Stickers, Wallpapers &amp; Backgrounds -  rawpixel">
            <a:extLst>
              <a:ext uri="{FF2B5EF4-FFF2-40B4-BE49-F238E27FC236}">
                <a16:creationId xmlns:a16="http://schemas.microsoft.com/office/drawing/2014/main" id="{5E7F3CD4-37AD-3A84-39C1-C5965C07E23F}"/>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3785436" y="1276641"/>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Winner Icon Images | Free Photos, PNG Stickers, Wallpapers &amp; Backgrounds -  rawpixel">
            <a:extLst>
              <a:ext uri="{FF2B5EF4-FFF2-40B4-BE49-F238E27FC236}">
                <a16:creationId xmlns:a16="http://schemas.microsoft.com/office/drawing/2014/main" id="{1251B133-62F1-7CA5-D25B-C221D968B42D}"/>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3793963" y="4113966"/>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Winner Icon Images | Free Photos, PNG Stickers, Wallpapers &amp; Backgrounds -  rawpixel">
            <a:extLst>
              <a:ext uri="{FF2B5EF4-FFF2-40B4-BE49-F238E27FC236}">
                <a16:creationId xmlns:a16="http://schemas.microsoft.com/office/drawing/2014/main" id="{6F3F8A51-FBF1-1986-F4B4-9775486F8FAB}"/>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8687495" y="1306305"/>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Winner Icon Images | Free Photos, PNG Stickers, Wallpapers &amp; Backgrounds -  rawpixel">
            <a:extLst>
              <a:ext uri="{FF2B5EF4-FFF2-40B4-BE49-F238E27FC236}">
                <a16:creationId xmlns:a16="http://schemas.microsoft.com/office/drawing/2014/main" id="{87186CD6-87BC-C199-7A1B-AA9C1B22ED7E}"/>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8783585" y="4082095"/>
            <a:ext cx="390183" cy="385724"/>
          </a:xfrm>
          <a:prstGeom prst="rect">
            <a:avLst/>
          </a:prstGeom>
          <a:noFill/>
          <a:extLst>
            <a:ext uri="{909E8E84-426E-40DD-AFC4-6F175D3DCCD1}">
              <a14:hiddenFill xmlns:a14="http://schemas.microsoft.com/office/drawing/2010/main">
                <a:solidFill>
                  <a:srgbClr val="FFFFFF"/>
                </a:solidFill>
              </a14:hiddenFill>
            </a:ext>
          </a:extLst>
        </p:spPr>
      </p:pic>
      <p:sp>
        <p:nvSpPr>
          <p:cNvPr id="29" name="Title 1">
            <a:extLst>
              <a:ext uri="{FF2B5EF4-FFF2-40B4-BE49-F238E27FC236}">
                <a16:creationId xmlns:a16="http://schemas.microsoft.com/office/drawing/2014/main" id="{CEE258C7-6C2F-BB9C-2911-8DD7A603E208}"/>
              </a:ext>
            </a:extLst>
          </p:cNvPr>
          <p:cNvSpPr txBox="1">
            <a:spLocks/>
          </p:cNvSpPr>
          <p:nvPr/>
        </p:nvSpPr>
        <p:spPr>
          <a:xfrm>
            <a:off x="71663" y="-141851"/>
            <a:ext cx="11943356"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600"/>
              <a:t>Analysis: 1. Total Travelled Distance(Kms) &amp; Duration (Mins)</a:t>
            </a:r>
            <a:endParaRPr lang="en-PK" sz="3600" dirty="0"/>
          </a:p>
        </p:txBody>
      </p:sp>
    </p:spTree>
    <p:extLst>
      <p:ext uri="{BB962C8B-B14F-4D97-AF65-F5344CB8AC3E}">
        <p14:creationId xmlns:p14="http://schemas.microsoft.com/office/powerpoint/2010/main" val="25575788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366EFE68-1075-20CC-DE10-103D5F91B6B5}"/>
              </a:ext>
            </a:extLst>
          </p:cNvPr>
          <p:cNvGraphicFramePr>
            <a:graphicFrameLocks/>
          </p:cNvGraphicFramePr>
          <p:nvPr>
            <p:extLst>
              <p:ext uri="{D42A27DB-BD31-4B8C-83A1-F6EECF244321}">
                <p14:modId xmlns:p14="http://schemas.microsoft.com/office/powerpoint/2010/main" val="1083664924"/>
              </p:ext>
            </p:extLst>
          </p:nvPr>
        </p:nvGraphicFramePr>
        <p:xfrm>
          <a:off x="2687825" y="4051686"/>
          <a:ext cx="4578731" cy="279918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FDCE10CE-86B7-45CA-841A-C1B4BB2BB59D}"/>
              </a:ext>
            </a:extLst>
          </p:cNvPr>
          <p:cNvGraphicFramePr>
            <a:graphicFrameLocks/>
          </p:cNvGraphicFramePr>
          <p:nvPr>
            <p:extLst>
              <p:ext uri="{D42A27DB-BD31-4B8C-83A1-F6EECF244321}">
                <p14:modId xmlns:p14="http://schemas.microsoft.com/office/powerpoint/2010/main" val="221459903"/>
              </p:ext>
            </p:extLst>
          </p:nvPr>
        </p:nvGraphicFramePr>
        <p:xfrm>
          <a:off x="7442087" y="4065699"/>
          <a:ext cx="4572932" cy="279918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35602F98-4695-46EA-939D-86D8A94C7B84}"/>
              </a:ext>
            </a:extLst>
          </p:cNvPr>
          <p:cNvGraphicFramePr>
            <a:graphicFrameLocks/>
          </p:cNvGraphicFramePr>
          <p:nvPr>
            <p:extLst>
              <p:ext uri="{D42A27DB-BD31-4B8C-83A1-F6EECF244321}">
                <p14:modId xmlns:p14="http://schemas.microsoft.com/office/powerpoint/2010/main" val="2479788385"/>
              </p:ext>
            </p:extLst>
          </p:nvPr>
        </p:nvGraphicFramePr>
        <p:xfrm>
          <a:off x="2750901" y="1306440"/>
          <a:ext cx="4565025" cy="271220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hart 8">
            <a:extLst>
              <a:ext uri="{FF2B5EF4-FFF2-40B4-BE49-F238E27FC236}">
                <a16:creationId xmlns:a16="http://schemas.microsoft.com/office/drawing/2014/main" id="{5EAC6608-EE26-452E-8420-9D8A2B10D944}"/>
              </a:ext>
            </a:extLst>
          </p:cNvPr>
          <p:cNvGraphicFramePr>
            <a:graphicFrameLocks/>
          </p:cNvGraphicFramePr>
          <p:nvPr>
            <p:extLst>
              <p:ext uri="{D42A27DB-BD31-4B8C-83A1-F6EECF244321}">
                <p14:modId xmlns:p14="http://schemas.microsoft.com/office/powerpoint/2010/main" val="776153508"/>
              </p:ext>
            </p:extLst>
          </p:nvPr>
        </p:nvGraphicFramePr>
        <p:xfrm>
          <a:off x="7491457" y="1320453"/>
          <a:ext cx="4565025" cy="2712204"/>
        </p:xfrm>
        <a:graphic>
          <a:graphicData uri="http://schemas.openxmlformats.org/drawingml/2006/chart">
            <c:chart xmlns:c="http://schemas.openxmlformats.org/drawingml/2006/chart" xmlns:r="http://schemas.openxmlformats.org/officeDocument/2006/relationships" r:id="rId5"/>
          </a:graphicData>
        </a:graphic>
      </p:graphicFrame>
      <p:sp>
        <p:nvSpPr>
          <p:cNvPr id="2" name="Title 1">
            <a:extLst>
              <a:ext uri="{FF2B5EF4-FFF2-40B4-BE49-F238E27FC236}">
                <a16:creationId xmlns:a16="http://schemas.microsoft.com/office/drawing/2014/main" id="{118EF0DF-31C9-DA6B-350C-FDEB5D5010CA}"/>
              </a:ext>
            </a:extLst>
          </p:cNvPr>
          <p:cNvSpPr>
            <a:spLocks noGrp="1"/>
          </p:cNvSpPr>
          <p:nvPr>
            <p:ph type="title"/>
          </p:nvPr>
        </p:nvSpPr>
        <p:spPr>
          <a:xfrm>
            <a:off x="71663" y="-141851"/>
            <a:ext cx="11943356" cy="1115434"/>
          </a:xfrm>
        </p:spPr>
        <p:txBody>
          <a:bodyPr/>
          <a:lstStyle/>
          <a:p>
            <a:r>
              <a:rPr lang="en-US" sz="3600" dirty="0"/>
              <a:t>Analysis: 2. Route Wise Avg Distance(Kms) &amp; Duration (Mins)</a:t>
            </a:r>
            <a:endParaRPr lang="en-PK" sz="3600" dirty="0"/>
          </a:p>
        </p:txBody>
      </p:sp>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28</a:t>
            </a:fld>
            <a:endParaRPr lang="en-US" altLang="zh-CN" dirty="0"/>
          </a:p>
        </p:txBody>
      </p:sp>
      <p:sp>
        <p:nvSpPr>
          <p:cNvPr id="3" name="Title 1">
            <a:extLst>
              <a:ext uri="{FF2B5EF4-FFF2-40B4-BE49-F238E27FC236}">
                <a16:creationId xmlns:a16="http://schemas.microsoft.com/office/drawing/2014/main" id="{9982FB49-AED1-9416-D8D5-6349D74F7314}"/>
              </a:ext>
            </a:extLst>
          </p:cNvPr>
          <p:cNvSpPr txBox="1">
            <a:spLocks/>
          </p:cNvSpPr>
          <p:nvPr/>
        </p:nvSpPr>
        <p:spPr>
          <a:xfrm>
            <a:off x="484632" y="1278907"/>
            <a:ext cx="2504374"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EC Pickup</a:t>
            </a:r>
            <a:endParaRPr lang="en-PK" sz="3200" dirty="0"/>
          </a:p>
        </p:txBody>
      </p:sp>
      <p:sp>
        <p:nvSpPr>
          <p:cNvPr id="14" name="Title 1">
            <a:extLst>
              <a:ext uri="{FF2B5EF4-FFF2-40B4-BE49-F238E27FC236}">
                <a16:creationId xmlns:a16="http://schemas.microsoft.com/office/drawing/2014/main" id="{F0C0ED86-6D62-728A-AB55-6E211DF912B0}"/>
              </a:ext>
            </a:extLst>
          </p:cNvPr>
          <p:cNvSpPr txBox="1">
            <a:spLocks/>
          </p:cNvSpPr>
          <p:nvPr/>
        </p:nvSpPr>
        <p:spPr>
          <a:xfrm>
            <a:off x="484632" y="4316174"/>
            <a:ext cx="2799342"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EC Dropoff</a:t>
            </a:r>
            <a:endParaRPr lang="en-PK" sz="3200" dirty="0"/>
          </a:p>
        </p:txBody>
      </p:sp>
      <p:cxnSp>
        <p:nvCxnSpPr>
          <p:cNvPr id="20" name="Straight Connector 19">
            <a:extLst>
              <a:ext uri="{FF2B5EF4-FFF2-40B4-BE49-F238E27FC236}">
                <a16:creationId xmlns:a16="http://schemas.microsoft.com/office/drawing/2014/main" id="{980E77CE-64BD-6DE4-4BC5-7144C61F4C50}"/>
              </a:ext>
            </a:extLst>
          </p:cNvPr>
          <p:cNvCxnSpPr>
            <a:cxnSpLocks/>
          </p:cNvCxnSpPr>
          <p:nvPr/>
        </p:nvCxnSpPr>
        <p:spPr>
          <a:xfrm>
            <a:off x="3283974" y="1780353"/>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952B61E-15BC-AC2A-6FE6-85998288F457}"/>
              </a:ext>
            </a:extLst>
          </p:cNvPr>
          <p:cNvCxnSpPr>
            <a:cxnSpLocks/>
          </p:cNvCxnSpPr>
          <p:nvPr/>
        </p:nvCxnSpPr>
        <p:spPr>
          <a:xfrm>
            <a:off x="8037871" y="2360457"/>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59C9C627-C6E5-D12A-9213-34A12635D099}"/>
              </a:ext>
            </a:extLst>
          </p:cNvPr>
          <p:cNvCxnSpPr>
            <a:cxnSpLocks/>
          </p:cNvCxnSpPr>
          <p:nvPr/>
        </p:nvCxnSpPr>
        <p:spPr>
          <a:xfrm>
            <a:off x="3283974" y="4528473"/>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2461BE2-6424-FD69-749D-1C25331C3A26}"/>
              </a:ext>
            </a:extLst>
          </p:cNvPr>
          <p:cNvCxnSpPr>
            <a:cxnSpLocks/>
          </p:cNvCxnSpPr>
          <p:nvPr/>
        </p:nvCxnSpPr>
        <p:spPr>
          <a:xfrm>
            <a:off x="8030145" y="4524264"/>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pic>
        <p:nvPicPr>
          <p:cNvPr id="10" name="Picture 2" descr="Winner Icon Images | Free Photos, PNG Stickers, Wallpapers &amp; Backgrounds -  rawpixel">
            <a:extLst>
              <a:ext uri="{FF2B5EF4-FFF2-40B4-BE49-F238E27FC236}">
                <a16:creationId xmlns:a16="http://schemas.microsoft.com/office/drawing/2014/main" id="{90F3E9B1-C987-0332-9FEA-FDA758D65ADE}"/>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164842" y="1397528"/>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Winner Icon Images | Free Photos, PNG Stickers, Wallpapers &amp; Backgrounds -  rawpixel">
            <a:extLst>
              <a:ext uri="{FF2B5EF4-FFF2-40B4-BE49-F238E27FC236}">
                <a16:creationId xmlns:a16="http://schemas.microsoft.com/office/drawing/2014/main" id="{1A87B0D1-C6A9-0665-5C31-034CD3BCFD01}"/>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132502" y="4123312"/>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Winner Icon Images | Free Photos, PNG Stickers, Wallpapers &amp; Backgrounds -  rawpixel">
            <a:extLst>
              <a:ext uri="{FF2B5EF4-FFF2-40B4-BE49-F238E27FC236}">
                <a16:creationId xmlns:a16="http://schemas.microsoft.com/office/drawing/2014/main" id="{72DC4919-0432-5101-5298-2D2AAA1023E9}"/>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0871416" y="1948145"/>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Winner Icon Images | Free Photos, PNG Stickers, Wallpapers &amp; Backgrounds -  rawpixel">
            <a:extLst>
              <a:ext uri="{FF2B5EF4-FFF2-40B4-BE49-F238E27FC236}">
                <a16:creationId xmlns:a16="http://schemas.microsoft.com/office/drawing/2014/main" id="{5B95681F-F497-9176-CB4B-896E8159F426}"/>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0858206" y="4138540"/>
            <a:ext cx="390183" cy="385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32344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hart 15">
            <a:extLst>
              <a:ext uri="{FF2B5EF4-FFF2-40B4-BE49-F238E27FC236}">
                <a16:creationId xmlns:a16="http://schemas.microsoft.com/office/drawing/2014/main" id="{DB31340A-A037-48FD-B556-EF41F613A2F6}"/>
              </a:ext>
            </a:extLst>
          </p:cNvPr>
          <p:cNvGraphicFramePr>
            <a:graphicFrameLocks/>
          </p:cNvGraphicFramePr>
          <p:nvPr>
            <p:extLst>
              <p:ext uri="{D42A27DB-BD31-4B8C-83A1-F6EECF244321}">
                <p14:modId xmlns:p14="http://schemas.microsoft.com/office/powerpoint/2010/main" val="3051332058"/>
              </p:ext>
            </p:extLst>
          </p:nvPr>
        </p:nvGraphicFramePr>
        <p:xfrm>
          <a:off x="2762344" y="3790306"/>
          <a:ext cx="4570319" cy="281065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7" name="Chart 16">
            <a:extLst>
              <a:ext uri="{FF2B5EF4-FFF2-40B4-BE49-F238E27FC236}">
                <a16:creationId xmlns:a16="http://schemas.microsoft.com/office/drawing/2014/main" id="{1BE1E11F-37F7-4FF8-9812-49A6B550D8E3}"/>
              </a:ext>
            </a:extLst>
          </p:cNvPr>
          <p:cNvGraphicFramePr>
            <a:graphicFrameLocks/>
          </p:cNvGraphicFramePr>
          <p:nvPr>
            <p:extLst>
              <p:ext uri="{D42A27DB-BD31-4B8C-83A1-F6EECF244321}">
                <p14:modId xmlns:p14="http://schemas.microsoft.com/office/powerpoint/2010/main" val="6544667"/>
              </p:ext>
            </p:extLst>
          </p:nvPr>
        </p:nvGraphicFramePr>
        <p:xfrm>
          <a:off x="7508194" y="3804319"/>
          <a:ext cx="4563754" cy="281065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hart 17">
            <a:extLst>
              <a:ext uri="{FF2B5EF4-FFF2-40B4-BE49-F238E27FC236}">
                <a16:creationId xmlns:a16="http://schemas.microsoft.com/office/drawing/2014/main" id="{08B8233D-AC6D-4949-9E4A-DA937C077F58}"/>
              </a:ext>
            </a:extLst>
          </p:cNvPr>
          <p:cNvGraphicFramePr>
            <a:graphicFrameLocks/>
          </p:cNvGraphicFramePr>
          <p:nvPr>
            <p:extLst>
              <p:ext uri="{D42A27DB-BD31-4B8C-83A1-F6EECF244321}">
                <p14:modId xmlns:p14="http://schemas.microsoft.com/office/powerpoint/2010/main" val="1623581985"/>
              </p:ext>
            </p:extLst>
          </p:nvPr>
        </p:nvGraphicFramePr>
        <p:xfrm>
          <a:off x="2762343" y="1118486"/>
          <a:ext cx="4601601" cy="275166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9" name="Chart 18">
            <a:extLst>
              <a:ext uri="{FF2B5EF4-FFF2-40B4-BE49-F238E27FC236}">
                <a16:creationId xmlns:a16="http://schemas.microsoft.com/office/drawing/2014/main" id="{F0A1A308-CF59-4D35-9B77-E89253AD3CAE}"/>
              </a:ext>
            </a:extLst>
          </p:cNvPr>
          <p:cNvGraphicFramePr>
            <a:graphicFrameLocks/>
          </p:cNvGraphicFramePr>
          <p:nvPr>
            <p:extLst>
              <p:ext uri="{D42A27DB-BD31-4B8C-83A1-F6EECF244321}">
                <p14:modId xmlns:p14="http://schemas.microsoft.com/office/powerpoint/2010/main" val="1501767519"/>
              </p:ext>
            </p:extLst>
          </p:nvPr>
        </p:nvGraphicFramePr>
        <p:xfrm>
          <a:off x="7539476" y="1132499"/>
          <a:ext cx="4568612" cy="2751668"/>
        </p:xfrm>
        <a:graphic>
          <a:graphicData uri="http://schemas.openxmlformats.org/drawingml/2006/chart">
            <c:chart xmlns:c="http://schemas.openxmlformats.org/drawingml/2006/chart" xmlns:r="http://schemas.openxmlformats.org/officeDocument/2006/relationships" r:id="rId5"/>
          </a:graphicData>
        </a:graphic>
      </p:graphicFrame>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29</a:t>
            </a:fld>
            <a:endParaRPr lang="en-US" altLang="zh-CN" dirty="0"/>
          </a:p>
        </p:txBody>
      </p:sp>
      <p:sp>
        <p:nvSpPr>
          <p:cNvPr id="3" name="Title 1">
            <a:extLst>
              <a:ext uri="{FF2B5EF4-FFF2-40B4-BE49-F238E27FC236}">
                <a16:creationId xmlns:a16="http://schemas.microsoft.com/office/drawing/2014/main" id="{9982FB49-AED1-9416-D8D5-6349D74F7314}"/>
              </a:ext>
            </a:extLst>
          </p:cNvPr>
          <p:cNvSpPr txBox="1">
            <a:spLocks/>
          </p:cNvSpPr>
          <p:nvPr/>
        </p:nvSpPr>
        <p:spPr>
          <a:xfrm>
            <a:off x="484632" y="1416560"/>
            <a:ext cx="2504374"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GS Pickup</a:t>
            </a:r>
            <a:endParaRPr lang="en-PK" sz="3200" dirty="0"/>
          </a:p>
        </p:txBody>
      </p:sp>
      <p:sp>
        <p:nvSpPr>
          <p:cNvPr id="14" name="Title 1">
            <a:extLst>
              <a:ext uri="{FF2B5EF4-FFF2-40B4-BE49-F238E27FC236}">
                <a16:creationId xmlns:a16="http://schemas.microsoft.com/office/drawing/2014/main" id="{F0C0ED86-6D62-728A-AB55-6E211DF912B0}"/>
              </a:ext>
            </a:extLst>
          </p:cNvPr>
          <p:cNvSpPr txBox="1">
            <a:spLocks/>
          </p:cNvSpPr>
          <p:nvPr/>
        </p:nvSpPr>
        <p:spPr>
          <a:xfrm>
            <a:off x="484632" y="4267014"/>
            <a:ext cx="2799342"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GS Dropoff</a:t>
            </a:r>
            <a:endParaRPr lang="en-PK" sz="3200" dirty="0"/>
          </a:p>
        </p:txBody>
      </p:sp>
      <p:cxnSp>
        <p:nvCxnSpPr>
          <p:cNvPr id="20" name="Straight Connector 19">
            <a:extLst>
              <a:ext uri="{FF2B5EF4-FFF2-40B4-BE49-F238E27FC236}">
                <a16:creationId xmlns:a16="http://schemas.microsoft.com/office/drawing/2014/main" id="{980E77CE-64BD-6DE4-4BC5-7144C61F4C50}"/>
              </a:ext>
            </a:extLst>
          </p:cNvPr>
          <p:cNvCxnSpPr>
            <a:cxnSpLocks/>
          </p:cNvCxnSpPr>
          <p:nvPr/>
        </p:nvCxnSpPr>
        <p:spPr>
          <a:xfrm>
            <a:off x="3077499" y="1780349"/>
            <a:ext cx="4395739"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952B61E-15BC-AC2A-6FE6-85998288F457}"/>
              </a:ext>
            </a:extLst>
          </p:cNvPr>
          <p:cNvCxnSpPr>
            <a:cxnSpLocks/>
          </p:cNvCxnSpPr>
          <p:nvPr/>
        </p:nvCxnSpPr>
        <p:spPr>
          <a:xfrm>
            <a:off x="8087031" y="1770519"/>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ADECC6D-1D3C-B271-573A-961DEC6F5464}"/>
              </a:ext>
            </a:extLst>
          </p:cNvPr>
          <p:cNvCxnSpPr>
            <a:cxnSpLocks/>
          </p:cNvCxnSpPr>
          <p:nvPr/>
        </p:nvCxnSpPr>
        <p:spPr>
          <a:xfrm>
            <a:off x="3116827" y="4400653"/>
            <a:ext cx="4395739"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C16BF90-DACE-EDCF-9729-E3DC757A34C1}"/>
              </a:ext>
            </a:extLst>
          </p:cNvPr>
          <p:cNvCxnSpPr>
            <a:cxnSpLocks/>
          </p:cNvCxnSpPr>
          <p:nvPr/>
        </p:nvCxnSpPr>
        <p:spPr>
          <a:xfrm>
            <a:off x="8037870" y="5020084"/>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sp>
        <p:nvSpPr>
          <p:cNvPr id="15" name="Title 1">
            <a:extLst>
              <a:ext uri="{FF2B5EF4-FFF2-40B4-BE49-F238E27FC236}">
                <a16:creationId xmlns:a16="http://schemas.microsoft.com/office/drawing/2014/main" id="{134820CB-EDAD-CD7B-8F5E-CE9017EEA6E0}"/>
              </a:ext>
            </a:extLst>
          </p:cNvPr>
          <p:cNvSpPr>
            <a:spLocks noGrp="1"/>
          </p:cNvSpPr>
          <p:nvPr>
            <p:ph type="title"/>
          </p:nvPr>
        </p:nvSpPr>
        <p:spPr>
          <a:xfrm>
            <a:off x="71663" y="-141851"/>
            <a:ext cx="11943356" cy="1115434"/>
          </a:xfrm>
        </p:spPr>
        <p:txBody>
          <a:bodyPr/>
          <a:lstStyle/>
          <a:p>
            <a:r>
              <a:rPr lang="en-US" sz="3600" dirty="0"/>
              <a:t>Analysis: 2. Route Wise Avg Distance(Kms) &amp; Duration (Mins)</a:t>
            </a:r>
            <a:endParaRPr lang="en-PK" sz="3600" dirty="0"/>
          </a:p>
        </p:txBody>
      </p:sp>
      <p:pic>
        <p:nvPicPr>
          <p:cNvPr id="1026" name="Picture 2" descr="Winner Icon Images | Free Photos, PNG Stickers, Wallpapers &amp; Backgrounds -  rawpixel">
            <a:extLst>
              <a:ext uri="{FF2B5EF4-FFF2-40B4-BE49-F238E27FC236}">
                <a16:creationId xmlns:a16="http://schemas.microsoft.com/office/drawing/2014/main" id="{CA58045E-FAEF-9C34-6631-09280A663C48}"/>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3716610" y="1366621"/>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Winner Icon Images | Free Photos, PNG Stickers, Wallpapers &amp; Backgrounds -  rawpixel">
            <a:extLst>
              <a:ext uri="{FF2B5EF4-FFF2-40B4-BE49-F238E27FC236}">
                <a16:creationId xmlns:a16="http://schemas.microsoft.com/office/drawing/2014/main" id="{2D57BADC-DBAA-DE44-7EF4-7E45C16CA339}"/>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3725137" y="4026964"/>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Winner Icon Images | Free Photos, PNG Stickers, Wallpapers &amp; Backgrounds -  rawpixel">
            <a:extLst>
              <a:ext uri="{FF2B5EF4-FFF2-40B4-BE49-F238E27FC236}">
                <a16:creationId xmlns:a16="http://schemas.microsoft.com/office/drawing/2014/main" id="{F1D6F365-C9C3-503B-4088-548F8B01208E}"/>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8519668" y="1366621"/>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Winner Icon Images | Free Photos, PNG Stickers, Wallpapers &amp; Backgrounds -  rawpixel">
            <a:extLst>
              <a:ext uri="{FF2B5EF4-FFF2-40B4-BE49-F238E27FC236}">
                <a16:creationId xmlns:a16="http://schemas.microsoft.com/office/drawing/2014/main" id="{EB465756-A14E-00A3-2A55-95E525A7F7F3}"/>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8519667" y="4631869"/>
            <a:ext cx="390183" cy="385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53377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44ECD-071C-BE5B-4F3A-9B96FA41F66D}"/>
              </a:ext>
            </a:extLst>
          </p:cNvPr>
          <p:cNvSpPr>
            <a:spLocks noGrp="1"/>
          </p:cNvSpPr>
          <p:nvPr>
            <p:ph type="title"/>
          </p:nvPr>
        </p:nvSpPr>
        <p:spPr>
          <a:xfrm>
            <a:off x="1484764" y="3490606"/>
            <a:ext cx="5257793" cy="2057441"/>
          </a:xfrm>
        </p:spPr>
        <p:txBody>
          <a:bodyPr/>
          <a:lstStyle/>
          <a:p>
            <a:r>
              <a:rPr lang="en-US" dirty="0"/>
              <a:t>INTRODUCTION &amp; PROBLEM STATEMENT</a:t>
            </a:r>
            <a:endParaRPr lang="en-PK" dirty="0"/>
          </a:p>
        </p:txBody>
      </p:sp>
      <p:pic>
        <p:nvPicPr>
          <p:cNvPr id="15362" name="Picture 2">
            <a:extLst>
              <a:ext uri="{FF2B5EF4-FFF2-40B4-BE49-F238E27FC236}">
                <a16:creationId xmlns:a16="http://schemas.microsoft.com/office/drawing/2014/main" id="{779C49F0-86B0-C551-0D13-B439090AD552}"/>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b="10572"/>
          <a:stretch/>
        </p:blipFill>
        <p:spPr bwMode="auto">
          <a:xfrm>
            <a:off x="6645910" y="1489312"/>
            <a:ext cx="3900170" cy="375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11245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Chart 14">
            <a:extLst>
              <a:ext uri="{FF2B5EF4-FFF2-40B4-BE49-F238E27FC236}">
                <a16:creationId xmlns:a16="http://schemas.microsoft.com/office/drawing/2014/main" id="{1853BC18-BD7D-4486-906D-CC1C2024DF46}"/>
              </a:ext>
            </a:extLst>
          </p:cNvPr>
          <p:cNvGraphicFramePr>
            <a:graphicFrameLocks/>
          </p:cNvGraphicFramePr>
          <p:nvPr>
            <p:extLst>
              <p:ext uri="{D42A27DB-BD31-4B8C-83A1-F6EECF244321}">
                <p14:modId xmlns:p14="http://schemas.microsoft.com/office/powerpoint/2010/main" val="3567908982"/>
              </p:ext>
            </p:extLst>
          </p:nvPr>
        </p:nvGraphicFramePr>
        <p:xfrm>
          <a:off x="2873754" y="4027320"/>
          <a:ext cx="4573306" cy="280857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extLst>
              <a:ext uri="{FF2B5EF4-FFF2-40B4-BE49-F238E27FC236}">
                <a16:creationId xmlns:a16="http://schemas.microsoft.com/office/drawing/2014/main" id="{5C069874-786C-4548-9863-DA44448177AD}"/>
              </a:ext>
            </a:extLst>
          </p:cNvPr>
          <p:cNvGraphicFramePr>
            <a:graphicFrameLocks/>
          </p:cNvGraphicFramePr>
          <p:nvPr>
            <p:extLst>
              <p:ext uri="{D42A27DB-BD31-4B8C-83A1-F6EECF244321}">
                <p14:modId xmlns:p14="http://schemas.microsoft.com/office/powerpoint/2010/main" val="608029534"/>
              </p:ext>
            </p:extLst>
          </p:nvPr>
        </p:nvGraphicFramePr>
        <p:xfrm>
          <a:off x="7601856" y="4042059"/>
          <a:ext cx="4590144" cy="280857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16">
            <a:extLst>
              <a:ext uri="{FF2B5EF4-FFF2-40B4-BE49-F238E27FC236}">
                <a16:creationId xmlns:a16="http://schemas.microsoft.com/office/drawing/2014/main" id="{2C106BBB-6A60-44D9-879E-4F139878DA48}"/>
              </a:ext>
            </a:extLst>
          </p:cNvPr>
          <p:cNvGraphicFramePr>
            <a:graphicFrameLocks/>
          </p:cNvGraphicFramePr>
          <p:nvPr>
            <p:extLst>
              <p:ext uri="{D42A27DB-BD31-4B8C-83A1-F6EECF244321}">
                <p14:modId xmlns:p14="http://schemas.microsoft.com/office/powerpoint/2010/main" val="478467538"/>
              </p:ext>
            </p:extLst>
          </p:nvPr>
        </p:nvGraphicFramePr>
        <p:xfrm>
          <a:off x="2873754" y="1060180"/>
          <a:ext cx="4571017" cy="276599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8" name="Chart 17">
            <a:extLst>
              <a:ext uri="{FF2B5EF4-FFF2-40B4-BE49-F238E27FC236}">
                <a16:creationId xmlns:a16="http://schemas.microsoft.com/office/drawing/2014/main" id="{D51BF53B-CACB-4168-AC73-9270C184E7D5}"/>
              </a:ext>
            </a:extLst>
          </p:cNvPr>
          <p:cNvGraphicFramePr>
            <a:graphicFrameLocks/>
          </p:cNvGraphicFramePr>
          <p:nvPr>
            <p:extLst>
              <p:ext uri="{D42A27DB-BD31-4B8C-83A1-F6EECF244321}">
                <p14:modId xmlns:p14="http://schemas.microsoft.com/office/powerpoint/2010/main" val="221976438"/>
              </p:ext>
            </p:extLst>
          </p:nvPr>
        </p:nvGraphicFramePr>
        <p:xfrm>
          <a:off x="7599567" y="1074919"/>
          <a:ext cx="4571017" cy="2765992"/>
        </p:xfrm>
        <a:graphic>
          <a:graphicData uri="http://schemas.openxmlformats.org/drawingml/2006/chart">
            <c:chart xmlns:c="http://schemas.openxmlformats.org/drawingml/2006/chart" xmlns:r="http://schemas.openxmlformats.org/officeDocument/2006/relationships" r:id="rId5"/>
          </a:graphicData>
        </a:graphic>
      </p:graphicFrame>
      <p:sp>
        <p:nvSpPr>
          <p:cNvPr id="2" name="Title 1">
            <a:extLst>
              <a:ext uri="{FF2B5EF4-FFF2-40B4-BE49-F238E27FC236}">
                <a16:creationId xmlns:a16="http://schemas.microsoft.com/office/drawing/2014/main" id="{118EF0DF-31C9-DA6B-350C-FDEB5D5010CA}"/>
              </a:ext>
            </a:extLst>
          </p:cNvPr>
          <p:cNvSpPr>
            <a:spLocks noGrp="1"/>
          </p:cNvSpPr>
          <p:nvPr>
            <p:ph type="title"/>
          </p:nvPr>
        </p:nvSpPr>
        <p:spPr>
          <a:xfrm>
            <a:off x="71663" y="-141851"/>
            <a:ext cx="11943356" cy="1115434"/>
          </a:xfrm>
        </p:spPr>
        <p:txBody>
          <a:bodyPr/>
          <a:lstStyle/>
          <a:p>
            <a:r>
              <a:rPr lang="en-US" sz="3600" dirty="0"/>
              <a:t>Analysis: 3. Max Individual Distance(Kms) &amp; Duration (Mins)</a:t>
            </a:r>
            <a:endParaRPr lang="en-PK" sz="3600" dirty="0"/>
          </a:p>
        </p:txBody>
      </p:sp>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30</a:t>
            </a:fld>
            <a:endParaRPr lang="en-US" altLang="zh-CN" dirty="0"/>
          </a:p>
        </p:txBody>
      </p:sp>
      <p:sp>
        <p:nvSpPr>
          <p:cNvPr id="3" name="Title 1">
            <a:extLst>
              <a:ext uri="{FF2B5EF4-FFF2-40B4-BE49-F238E27FC236}">
                <a16:creationId xmlns:a16="http://schemas.microsoft.com/office/drawing/2014/main" id="{9982FB49-AED1-9416-D8D5-6349D74F7314}"/>
              </a:ext>
            </a:extLst>
          </p:cNvPr>
          <p:cNvSpPr txBox="1">
            <a:spLocks/>
          </p:cNvSpPr>
          <p:nvPr/>
        </p:nvSpPr>
        <p:spPr>
          <a:xfrm>
            <a:off x="484632" y="1278907"/>
            <a:ext cx="2504374"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EC Pickup</a:t>
            </a:r>
            <a:endParaRPr lang="en-PK" sz="3200" dirty="0"/>
          </a:p>
        </p:txBody>
      </p:sp>
      <p:sp>
        <p:nvSpPr>
          <p:cNvPr id="14" name="Title 1">
            <a:extLst>
              <a:ext uri="{FF2B5EF4-FFF2-40B4-BE49-F238E27FC236}">
                <a16:creationId xmlns:a16="http://schemas.microsoft.com/office/drawing/2014/main" id="{F0C0ED86-6D62-728A-AB55-6E211DF912B0}"/>
              </a:ext>
            </a:extLst>
          </p:cNvPr>
          <p:cNvSpPr txBox="1">
            <a:spLocks/>
          </p:cNvSpPr>
          <p:nvPr/>
        </p:nvSpPr>
        <p:spPr>
          <a:xfrm>
            <a:off x="484632" y="4316174"/>
            <a:ext cx="2799342"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EC Dropoff</a:t>
            </a:r>
            <a:endParaRPr lang="en-PK" sz="3200" dirty="0"/>
          </a:p>
        </p:txBody>
      </p:sp>
      <p:cxnSp>
        <p:nvCxnSpPr>
          <p:cNvPr id="20" name="Straight Connector 19">
            <a:extLst>
              <a:ext uri="{FF2B5EF4-FFF2-40B4-BE49-F238E27FC236}">
                <a16:creationId xmlns:a16="http://schemas.microsoft.com/office/drawing/2014/main" id="{980E77CE-64BD-6DE4-4BC5-7144C61F4C50}"/>
              </a:ext>
            </a:extLst>
          </p:cNvPr>
          <p:cNvCxnSpPr>
            <a:cxnSpLocks/>
          </p:cNvCxnSpPr>
          <p:nvPr/>
        </p:nvCxnSpPr>
        <p:spPr>
          <a:xfrm>
            <a:off x="3283974" y="1741025"/>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952B61E-15BC-AC2A-6FE6-85998288F457}"/>
              </a:ext>
            </a:extLst>
          </p:cNvPr>
          <p:cNvCxnSpPr>
            <a:cxnSpLocks/>
          </p:cNvCxnSpPr>
          <p:nvPr/>
        </p:nvCxnSpPr>
        <p:spPr>
          <a:xfrm>
            <a:off x="8037871" y="1741026"/>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59C9C627-C6E5-D12A-9213-34A12635D099}"/>
              </a:ext>
            </a:extLst>
          </p:cNvPr>
          <p:cNvCxnSpPr>
            <a:cxnSpLocks/>
          </p:cNvCxnSpPr>
          <p:nvPr/>
        </p:nvCxnSpPr>
        <p:spPr>
          <a:xfrm>
            <a:off x="3372463" y="4725119"/>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2461BE2-6424-FD69-749D-1C25331C3A26}"/>
              </a:ext>
            </a:extLst>
          </p:cNvPr>
          <p:cNvCxnSpPr>
            <a:cxnSpLocks/>
          </p:cNvCxnSpPr>
          <p:nvPr/>
        </p:nvCxnSpPr>
        <p:spPr>
          <a:xfrm>
            <a:off x="8089137" y="4691413"/>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pic>
        <p:nvPicPr>
          <p:cNvPr id="10" name="Picture 2" descr="Winner Icon Images | Free Photos, PNG Stickers, Wallpapers &amp; Backgrounds -  rawpixel">
            <a:extLst>
              <a:ext uri="{FF2B5EF4-FFF2-40B4-BE49-F238E27FC236}">
                <a16:creationId xmlns:a16="http://schemas.microsoft.com/office/drawing/2014/main" id="{90F3E9B1-C987-0332-9FEA-FDA758D65ADE}"/>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4946125" y="1355301"/>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Winner Icon Images | Free Photos, PNG Stickers, Wallpapers &amp; Backgrounds -  rawpixel">
            <a:extLst>
              <a:ext uri="{FF2B5EF4-FFF2-40B4-BE49-F238E27FC236}">
                <a16:creationId xmlns:a16="http://schemas.microsoft.com/office/drawing/2014/main" id="{1A87B0D1-C6A9-0665-5C31-034CD3BCFD01}"/>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948582" y="4280627"/>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Winner Icon Images | Free Photos, PNG Stickers, Wallpapers &amp; Backgrounds -  rawpixel">
            <a:extLst>
              <a:ext uri="{FF2B5EF4-FFF2-40B4-BE49-F238E27FC236}">
                <a16:creationId xmlns:a16="http://schemas.microsoft.com/office/drawing/2014/main" id="{72DC4919-0432-5101-5298-2D2AAA1023E9}"/>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8688655" y="1394629"/>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Winner Icon Images | Free Photos, PNG Stickers, Wallpapers &amp; Backgrounds -  rawpixel">
            <a:extLst>
              <a:ext uri="{FF2B5EF4-FFF2-40B4-BE49-F238E27FC236}">
                <a16:creationId xmlns:a16="http://schemas.microsoft.com/office/drawing/2014/main" id="{5B95681F-F497-9176-CB4B-896E8159F426}"/>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9069006" y="4292604"/>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Winner Icon Images | Free Photos, PNG Stickers, Wallpapers &amp; Backgrounds -  rawpixel">
            <a:extLst>
              <a:ext uri="{FF2B5EF4-FFF2-40B4-BE49-F238E27FC236}">
                <a16:creationId xmlns:a16="http://schemas.microsoft.com/office/drawing/2014/main" id="{25D8D477-AEFF-D563-04B0-36FE7B117784}"/>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9022981" y="1385513"/>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Winner Icon Images | Free Photos, PNG Stickers, Wallpapers &amp; Backgrounds -  rawpixel">
            <a:extLst>
              <a:ext uri="{FF2B5EF4-FFF2-40B4-BE49-F238E27FC236}">
                <a16:creationId xmlns:a16="http://schemas.microsoft.com/office/drawing/2014/main" id="{A7B8B7C5-82EC-904D-8FEE-164E00DF3C3D}"/>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9689983" y="1385513"/>
            <a:ext cx="390183" cy="385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99716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28DC54D2-D920-4C27-9C73-DB0694AF935B}"/>
              </a:ext>
            </a:extLst>
          </p:cNvPr>
          <p:cNvGraphicFramePr>
            <a:graphicFrameLocks/>
          </p:cNvGraphicFramePr>
          <p:nvPr>
            <p:extLst>
              <p:ext uri="{D42A27DB-BD31-4B8C-83A1-F6EECF244321}">
                <p14:modId xmlns:p14="http://schemas.microsoft.com/office/powerpoint/2010/main" val="1936961215"/>
              </p:ext>
            </p:extLst>
          </p:nvPr>
        </p:nvGraphicFramePr>
        <p:xfrm>
          <a:off x="2713936" y="3928058"/>
          <a:ext cx="4576311" cy="287100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a:extLst>
              <a:ext uri="{FF2B5EF4-FFF2-40B4-BE49-F238E27FC236}">
                <a16:creationId xmlns:a16="http://schemas.microsoft.com/office/drawing/2014/main" id="{2E000DB5-76FC-4B03-A848-77AF7AF2D468}"/>
              </a:ext>
            </a:extLst>
          </p:cNvPr>
          <p:cNvGraphicFramePr>
            <a:graphicFrameLocks/>
          </p:cNvGraphicFramePr>
          <p:nvPr>
            <p:extLst>
              <p:ext uri="{D42A27DB-BD31-4B8C-83A1-F6EECF244321}">
                <p14:modId xmlns:p14="http://schemas.microsoft.com/office/powerpoint/2010/main" val="126602856"/>
              </p:ext>
            </p:extLst>
          </p:nvPr>
        </p:nvGraphicFramePr>
        <p:xfrm>
          <a:off x="7445043" y="3942797"/>
          <a:ext cx="4569746" cy="287100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a:extLst>
              <a:ext uri="{FF2B5EF4-FFF2-40B4-BE49-F238E27FC236}">
                <a16:creationId xmlns:a16="http://schemas.microsoft.com/office/drawing/2014/main" id="{E47F5584-3FFA-426C-B19A-B6530BC69719}"/>
              </a:ext>
            </a:extLst>
          </p:cNvPr>
          <p:cNvGraphicFramePr>
            <a:graphicFrameLocks/>
          </p:cNvGraphicFramePr>
          <p:nvPr>
            <p:extLst>
              <p:ext uri="{D42A27DB-BD31-4B8C-83A1-F6EECF244321}">
                <p14:modId xmlns:p14="http://schemas.microsoft.com/office/powerpoint/2010/main" val="2931649753"/>
              </p:ext>
            </p:extLst>
          </p:nvPr>
        </p:nvGraphicFramePr>
        <p:xfrm>
          <a:off x="2781230" y="981780"/>
          <a:ext cx="4576311" cy="280808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Chart 11">
            <a:extLst>
              <a:ext uri="{FF2B5EF4-FFF2-40B4-BE49-F238E27FC236}">
                <a16:creationId xmlns:a16="http://schemas.microsoft.com/office/drawing/2014/main" id="{7FEFA7C7-9F4F-4820-B560-74067CC570A2}"/>
              </a:ext>
            </a:extLst>
          </p:cNvPr>
          <p:cNvGraphicFramePr>
            <a:graphicFrameLocks/>
          </p:cNvGraphicFramePr>
          <p:nvPr>
            <p:extLst>
              <p:ext uri="{D42A27DB-BD31-4B8C-83A1-F6EECF244321}">
                <p14:modId xmlns:p14="http://schemas.microsoft.com/office/powerpoint/2010/main" val="2372648444"/>
              </p:ext>
            </p:extLst>
          </p:nvPr>
        </p:nvGraphicFramePr>
        <p:xfrm>
          <a:off x="7394350" y="996519"/>
          <a:ext cx="4574604" cy="2808086"/>
        </p:xfrm>
        <a:graphic>
          <a:graphicData uri="http://schemas.openxmlformats.org/drawingml/2006/chart">
            <c:chart xmlns:c="http://schemas.openxmlformats.org/drawingml/2006/chart" xmlns:r="http://schemas.openxmlformats.org/officeDocument/2006/relationships" r:id="rId5"/>
          </a:graphicData>
        </a:graphic>
      </p:graphicFrame>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31</a:t>
            </a:fld>
            <a:endParaRPr lang="en-US" altLang="zh-CN" dirty="0"/>
          </a:p>
        </p:txBody>
      </p:sp>
      <p:sp>
        <p:nvSpPr>
          <p:cNvPr id="3" name="Title 1">
            <a:extLst>
              <a:ext uri="{FF2B5EF4-FFF2-40B4-BE49-F238E27FC236}">
                <a16:creationId xmlns:a16="http://schemas.microsoft.com/office/drawing/2014/main" id="{9982FB49-AED1-9416-D8D5-6349D74F7314}"/>
              </a:ext>
            </a:extLst>
          </p:cNvPr>
          <p:cNvSpPr txBox="1">
            <a:spLocks/>
          </p:cNvSpPr>
          <p:nvPr/>
        </p:nvSpPr>
        <p:spPr>
          <a:xfrm>
            <a:off x="484632" y="1416560"/>
            <a:ext cx="2504374"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GS Pickup</a:t>
            </a:r>
            <a:endParaRPr lang="en-PK" sz="3200" dirty="0"/>
          </a:p>
        </p:txBody>
      </p:sp>
      <p:sp>
        <p:nvSpPr>
          <p:cNvPr id="14" name="Title 1">
            <a:extLst>
              <a:ext uri="{FF2B5EF4-FFF2-40B4-BE49-F238E27FC236}">
                <a16:creationId xmlns:a16="http://schemas.microsoft.com/office/drawing/2014/main" id="{F0C0ED86-6D62-728A-AB55-6E211DF912B0}"/>
              </a:ext>
            </a:extLst>
          </p:cNvPr>
          <p:cNvSpPr txBox="1">
            <a:spLocks/>
          </p:cNvSpPr>
          <p:nvPr/>
        </p:nvSpPr>
        <p:spPr>
          <a:xfrm>
            <a:off x="484632" y="4267014"/>
            <a:ext cx="2799342"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GS Dropoff</a:t>
            </a:r>
            <a:endParaRPr lang="en-PK" sz="3200" dirty="0"/>
          </a:p>
        </p:txBody>
      </p:sp>
      <p:cxnSp>
        <p:nvCxnSpPr>
          <p:cNvPr id="20" name="Straight Connector 19">
            <a:extLst>
              <a:ext uri="{FF2B5EF4-FFF2-40B4-BE49-F238E27FC236}">
                <a16:creationId xmlns:a16="http://schemas.microsoft.com/office/drawing/2014/main" id="{980E77CE-64BD-6DE4-4BC5-7144C61F4C50}"/>
              </a:ext>
            </a:extLst>
          </p:cNvPr>
          <p:cNvCxnSpPr>
            <a:cxnSpLocks/>
          </p:cNvCxnSpPr>
          <p:nvPr/>
        </p:nvCxnSpPr>
        <p:spPr>
          <a:xfrm>
            <a:off x="3077499" y="1564036"/>
            <a:ext cx="4395739"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952B61E-15BC-AC2A-6FE6-85998288F457}"/>
              </a:ext>
            </a:extLst>
          </p:cNvPr>
          <p:cNvCxnSpPr>
            <a:cxnSpLocks/>
          </p:cNvCxnSpPr>
          <p:nvPr/>
        </p:nvCxnSpPr>
        <p:spPr>
          <a:xfrm>
            <a:off x="7860892" y="1593534"/>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ADECC6D-1D3C-B271-573A-961DEC6F5464}"/>
              </a:ext>
            </a:extLst>
          </p:cNvPr>
          <p:cNvCxnSpPr>
            <a:cxnSpLocks/>
          </p:cNvCxnSpPr>
          <p:nvPr/>
        </p:nvCxnSpPr>
        <p:spPr>
          <a:xfrm>
            <a:off x="3116827" y="5108572"/>
            <a:ext cx="4395739"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C16BF90-DACE-EDCF-9729-E3DC757A34C1}"/>
              </a:ext>
            </a:extLst>
          </p:cNvPr>
          <p:cNvCxnSpPr>
            <a:cxnSpLocks/>
          </p:cNvCxnSpPr>
          <p:nvPr/>
        </p:nvCxnSpPr>
        <p:spPr>
          <a:xfrm>
            <a:off x="7949381" y="5246223"/>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pic>
        <p:nvPicPr>
          <p:cNvPr id="1026" name="Picture 2" descr="Winner Icon Images | Free Photos, PNG Stickers, Wallpapers &amp; Backgrounds -  rawpixel">
            <a:extLst>
              <a:ext uri="{FF2B5EF4-FFF2-40B4-BE49-F238E27FC236}">
                <a16:creationId xmlns:a16="http://schemas.microsoft.com/office/drawing/2014/main" id="{CA58045E-FAEF-9C34-6631-09280A663C48}"/>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3746106" y="1150308"/>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Winner Icon Images | Free Photos, PNG Stickers, Wallpapers &amp; Backgrounds -  rawpixel">
            <a:extLst>
              <a:ext uri="{FF2B5EF4-FFF2-40B4-BE49-F238E27FC236}">
                <a16:creationId xmlns:a16="http://schemas.microsoft.com/office/drawing/2014/main" id="{2D57BADC-DBAA-DE44-7EF4-7E45C16CA339}"/>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4708363" y="4734883"/>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Winner Icon Images | Free Photos, PNG Stickers, Wallpapers &amp; Backgrounds -  rawpixel">
            <a:extLst>
              <a:ext uri="{FF2B5EF4-FFF2-40B4-BE49-F238E27FC236}">
                <a16:creationId xmlns:a16="http://schemas.microsoft.com/office/drawing/2014/main" id="{F1D6F365-C9C3-503B-4088-548F8B01208E}"/>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8401683" y="1150308"/>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Winner Icon Images | Free Photos, PNG Stickers, Wallpapers &amp; Backgrounds -  rawpixel">
            <a:extLst>
              <a:ext uri="{FF2B5EF4-FFF2-40B4-BE49-F238E27FC236}">
                <a16:creationId xmlns:a16="http://schemas.microsoft.com/office/drawing/2014/main" id="{EB465756-A14E-00A3-2A55-95E525A7F7F3}"/>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9453732" y="4828511"/>
            <a:ext cx="390183" cy="38572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3579C15-E466-4092-5EFB-DCF8B87EDBFA}"/>
              </a:ext>
            </a:extLst>
          </p:cNvPr>
          <p:cNvSpPr txBox="1">
            <a:spLocks/>
          </p:cNvSpPr>
          <p:nvPr/>
        </p:nvSpPr>
        <p:spPr>
          <a:xfrm>
            <a:off x="224063" y="-136931"/>
            <a:ext cx="11943356"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600" dirty="0"/>
              <a:t>Analysis: 3. Max Individual Distance(Kms) &amp; Duration (Mins)</a:t>
            </a:r>
            <a:endParaRPr lang="en-PK" sz="3600" dirty="0"/>
          </a:p>
        </p:txBody>
      </p:sp>
    </p:spTree>
    <p:extLst>
      <p:ext uri="{BB962C8B-B14F-4D97-AF65-F5344CB8AC3E}">
        <p14:creationId xmlns:p14="http://schemas.microsoft.com/office/powerpoint/2010/main" val="11704643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F884B971-018D-447D-869E-4A48D0829579}"/>
              </a:ext>
            </a:extLst>
          </p:cNvPr>
          <p:cNvGraphicFramePr>
            <a:graphicFrameLocks/>
          </p:cNvGraphicFramePr>
          <p:nvPr>
            <p:extLst>
              <p:ext uri="{D42A27DB-BD31-4B8C-83A1-F6EECF244321}">
                <p14:modId xmlns:p14="http://schemas.microsoft.com/office/powerpoint/2010/main" val="354959171"/>
              </p:ext>
            </p:extLst>
          </p:nvPr>
        </p:nvGraphicFramePr>
        <p:xfrm>
          <a:off x="2677714" y="3899211"/>
          <a:ext cx="4579416" cy="280277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B269A7AA-7BEA-402F-9D80-C5F48A47D98A}"/>
              </a:ext>
            </a:extLst>
          </p:cNvPr>
          <p:cNvGraphicFramePr>
            <a:graphicFrameLocks/>
          </p:cNvGraphicFramePr>
          <p:nvPr>
            <p:extLst>
              <p:ext uri="{D42A27DB-BD31-4B8C-83A1-F6EECF244321}">
                <p14:modId xmlns:p14="http://schemas.microsoft.com/office/powerpoint/2010/main" val="1707613975"/>
              </p:ext>
            </p:extLst>
          </p:nvPr>
        </p:nvGraphicFramePr>
        <p:xfrm>
          <a:off x="7418765" y="3925802"/>
          <a:ext cx="4596254" cy="280857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A3E573D4-7EE2-4D6E-9289-22E98B009AEA}"/>
              </a:ext>
            </a:extLst>
          </p:cNvPr>
          <p:cNvGraphicFramePr>
            <a:graphicFrameLocks/>
          </p:cNvGraphicFramePr>
          <p:nvPr>
            <p:extLst>
              <p:ext uri="{D42A27DB-BD31-4B8C-83A1-F6EECF244321}">
                <p14:modId xmlns:p14="http://schemas.microsoft.com/office/powerpoint/2010/main" val="838469595"/>
              </p:ext>
            </p:extLst>
          </p:nvPr>
        </p:nvGraphicFramePr>
        <p:xfrm>
          <a:off x="2677714" y="1217786"/>
          <a:ext cx="4577127" cy="276599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hart 8">
            <a:extLst>
              <a:ext uri="{FF2B5EF4-FFF2-40B4-BE49-F238E27FC236}">
                <a16:creationId xmlns:a16="http://schemas.microsoft.com/office/drawing/2014/main" id="{A9767924-8D7B-4B0A-9C3C-B0AE2837A8F6}"/>
              </a:ext>
            </a:extLst>
          </p:cNvPr>
          <p:cNvGraphicFramePr>
            <a:graphicFrameLocks/>
          </p:cNvGraphicFramePr>
          <p:nvPr>
            <p:extLst>
              <p:ext uri="{D42A27DB-BD31-4B8C-83A1-F6EECF244321}">
                <p14:modId xmlns:p14="http://schemas.microsoft.com/office/powerpoint/2010/main" val="2096551491"/>
              </p:ext>
            </p:extLst>
          </p:nvPr>
        </p:nvGraphicFramePr>
        <p:xfrm>
          <a:off x="7416476" y="1244377"/>
          <a:ext cx="4577127" cy="2765992"/>
        </p:xfrm>
        <a:graphic>
          <a:graphicData uri="http://schemas.openxmlformats.org/drawingml/2006/chart">
            <c:chart xmlns:c="http://schemas.openxmlformats.org/drawingml/2006/chart" xmlns:r="http://schemas.openxmlformats.org/officeDocument/2006/relationships" r:id="rId5"/>
          </a:graphicData>
        </a:graphic>
      </p:graphicFrame>
      <p:sp>
        <p:nvSpPr>
          <p:cNvPr id="2" name="Title 1">
            <a:extLst>
              <a:ext uri="{FF2B5EF4-FFF2-40B4-BE49-F238E27FC236}">
                <a16:creationId xmlns:a16="http://schemas.microsoft.com/office/drawing/2014/main" id="{118EF0DF-31C9-DA6B-350C-FDEB5D5010CA}"/>
              </a:ext>
            </a:extLst>
          </p:cNvPr>
          <p:cNvSpPr>
            <a:spLocks noGrp="1"/>
          </p:cNvSpPr>
          <p:nvPr>
            <p:ph type="title"/>
          </p:nvPr>
        </p:nvSpPr>
        <p:spPr>
          <a:xfrm>
            <a:off x="71663" y="-141851"/>
            <a:ext cx="11943356" cy="1115434"/>
          </a:xfrm>
        </p:spPr>
        <p:txBody>
          <a:bodyPr/>
          <a:lstStyle/>
          <a:p>
            <a:r>
              <a:rPr lang="en-US" sz="3600" dirty="0"/>
              <a:t>Analysis: 4. Min Individual Distance(Kms) &amp; Duration (Mins)</a:t>
            </a:r>
            <a:endParaRPr lang="en-PK" sz="3600" dirty="0"/>
          </a:p>
        </p:txBody>
      </p:sp>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32</a:t>
            </a:fld>
            <a:endParaRPr lang="en-US" altLang="zh-CN" dirty="0"/>
          </a:p>
        </p:txBody>
      </p:sp>
      <p:sp>
        <p:nvSpPr>
          <p:cNvPr id="3" name="Title 1">
            <a:extLst>
              <a:ext uri="{FF2B5EF4-FFF2-40B4-BE49-F238E27FC236}">
                <a16:creationId xmlns:a16="http://schemas.microsoft.com/office/drawing/2014/main" id="{9982FB49-AED1-9416-D8D5-6349D74F7314}"/>
              </a:ext>
            </a:extLst>
          </p:cNvPr>
          <p:cNvSpPr txBox="1">
            <a:spLocks/>
          </p:cNvSpPr>
          <p:nvPr/>
        </p:nvSpPr>
        <p:spPr>
          <a:xfrm>
            <a:off x="484632" y="1278907"/>
            <a:ext cx="2504374"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EC Pickup</a:t>
            </a:r>
            <a:endParaRPr lang="en-PK" sz="3200" dirty="0"/>
          </a:p>
        </p:txBody>
      </p:sp>
      <p:sp>
        <p:nvSpPr>
          <p:cNvPr id="14" name="Title 1">
            <a:extLst>
              <a:ext uri="{FF2B5EF4-FFF2-40B4-BE49-F238E27FC236}">
                <a16:creationId xmlns:a16="http://schemas.microsoft.com/office/drawing/2014/main" id="{F0C0ED86-6D62-728A-AB55-6E211DF912B0}"/>
              </a:ext>
            </a:extLst>
          </p:cNvPr>
          <p:cNvSpPr txBox="1">
            <a:spLocks/>
          </p:cNvSpPr>
          <p:nvPr/>
        </p:nvSpPr>
        <p:spPr>
          <a:xfrm>
            <a:off x="484632" y="4316174"/>
            <a:ext cx="2799342"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EC Dropoff</a:t>
            </a:r>
            <a:endParaRPr lang="en-PK" sz="3200" dirty="0"/>
          </a:p>
        </p:txBody>
      </p:sp>
      <p:cxnSp>
        <p:nvCxnSpPr>
          <p:cNvPr id="20" name="Straight Connector 19">
            <a:extLst>
              <a:ext uri="{FF2B5EF4-FFF2-40B4-BE49-F238E27FC236}">
                <a16:creationId xmlns:a16="http://schemas.microsoft.com/office/drawing/2014/main" id="{980E77CE-64BD-6DE4-4BC5-7144C61F4C50}"/>
              </a:ext>
            </a:extLst>
          </p:cNvPr>
          <p:cNvCxnSpPr>
            <a:cxnSpLocks/>
          </p:cNvCxnSpPr>
          <p:nvPr/>
        </p:nvCxnSpPr>
        <p:spPr>
          <a:xfrm>
            <a:off x="3283974" y="1436225"/>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952B61E-15BC-AC2A-6FE6-85998288F457}"/>
              </a:ext>
            </a:extLst>
          </p:cNvPr>
          <p:cNvCxnSpPr>
            <a:cxnSpLocks/>
          </p:cNvCxnSpPr>
          <p:nvPr/>
        </p:nvCxnSpPr>
        <p:spPr>
          <a:xfrm>
            <a:off x="7929719" y="1544379"/>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59C9C627-C6E5-D12A-9213-34A12635D099}"/>
              </a:ext>
            </a:extLst>
          </p:cNvPr>
          <p:cNvCxnSpPr>
            <a:cxnSpLocks/>
          </p:cNvCxnSpPr>
          <p:nvPr/>
        </p:nvCxnSpPr>
        <p:spPr>
          <a:xfrm>
            <a:off x="3234815" y="4852935"/>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2461BE2-6424-FD69-749D-1C25331C3A26}"/>
              </a:ext>
            </a:extLst>
          </p:cNvPr>
          <p:cNvCxnSpPr>
            <a:cxnSpLocks/>
          </p:cNvCxnSpPr>
          <p:nvPr/>
        </p:nvCxnSpPr>
        <p:spPr>
          <a:xfrm>
            <a:off x="8000649" y="4917554"/>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pic>
        <p:nvPicPr>
          <p:cNvPr id="11" name="Picture 2" descr="Winner Icon Images | Free Photos, PNG Stickers, Wallpapers &amp; Backgrounds -  rawpixel">
            <a:extLst>
              <a:ext uri="{FF2B5EF4-FFF2-40B4-BE49-F238E27FC236}">
                <a16:creationId xmlns:a16="http://schemas.microsoft.com/office/drawing/2014/main" id="{1A87B0D1-C6A9-0665-5C31-034CD3BCFD01}"/>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252621" y="4401525"/>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Winner Icon Images | Free Photos, PNG Stickers, Wallpapers &amp; Backgrounds -  rawpixel">
            <a:extLst>
              <a:ext uri="{FF2B5EF4-FFF2-40B4-BE49-F238E27FC236}">
                <a16:creationId xmlns:a16="http://schemas.microsoft.com/office/drawing/2014/main" id="{5B95681F-F497-9176-CB4B-896E8159F426}"/>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1015728" y="4421189"/>
            <a:ext cx="390183" cy="385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69791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E4B73EA1-65AA-4ABD-9FC3-3C66E30E19C1}"/>
              </a:ext>
            </a:extLst>
          </p:cNvPr>
          <p:cNvGraphicFramePr>
            <a:graphicFrameLocks/>
          </p:cNvGraphicFramePr>
          <p:nvPr>
            <p:extLst>
              <p:ext uri="{D42A27DB-BD31-4B8C-83A1-F6EECF244321}">
                <p14:modId xmlns:p14="http://schemas.microsoft.com/office/powerpoint/2010/main" val="2559445423"/>
              </p:ext>
            </p:extLst>
          </p:nvPr>
        </p:nvGraphicFramePr>
        <p:xfrm>
          <a:off x="2807335" y="3814001"/>
          <a:ext cx="4582421" cy="286444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3B4E34CB-289E-4C3C-BB71-2B8228E280FA}"/>
              </a:ext>
            </a:extLst>
          </p:cNvPr>
          <p:cNvGraphicFramePr>
            <a:graphicFrameLocks/>
          </p:cNvGraphicFramePr>
          <p:nvPr>
            <p:extLst>
              <p:ext uri="{D42A27DB-BD31-4B8C-83A1-F6EECF244321}">
                <p14:modId xmlns:p14="http://schemas.microsoft.com/office/powerpoint/2010/main" val="4280100139"/>
              </p:ext>
            </p:extLst>
          </p:nvPr>
        </p:nvGraphicFramePr>
        <p:xfrm>
          <a:off x="7551391" y="3840592"/>
          <a:ext cx="4575856" cy="287100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5" name="Chart 14">
            <a:extLst>
              <a:ext uri="{FF2B5EF4-FFF2-40B4-BE49-F238E27FC236}">
                <a16:creationId xmlns:a16="http://schemas.microsoft.com/office/drawing/2014/main" id="{9F9E6572-B5E7-4D6C-880E-434E0937AE3C}"/>
              </a:ext>
            </a:extLst>
          </p:cNvPr>
          <p:cNvGraphicFramePr>
            <a:graphicFrameLocks/>
          </p:cNvGraphicFramePr>
          <p:nvPr>
            <p:extLst>
              <p:ext uri="{D42A27DB-BD31-4B8C-83A1-F6EECF244321}">
                <p14:modId xmlns:p14="http://schemas.microsoft.com/office/powerpoint/2010/main" val="880739743"/>
              </p:ext>
            </p:extLst>
          </p:nvPr>
        </p:nvGraphicFramePr>
        <p:xfrm>
          <a:off x="2968969" y="1139524"/>
          <a:ext cx="4582421" cy="280545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6" name="Chart 15">
            <a:extLst>
              <a:ext uri="{FF2B5EF4-FFF2-40B4-BE49-F238E27FC236}">
                <a16:creationId xmlns:a16="http://schemas.microsoft.com/office/drawing/2014/main" id="{183480CE-0288-4938-8063-0D61075D5CB2}"/>
              </a:ext>
            </a:extLst>
          </p:cNvPr>
          <p:cNvGraphicFramePr>
            <a:graphicFrameLocks/>
          </p:cNvGraphicFramePr>
          <p:nvPr>
            <p:extLst>
              <p:ext uri="{D42A27DB-BD31-4B8C-83A1-F6EECF244321}">
                <p14:modId xmlns:p14="http://schemas.microsoft.com/office/powerpoint/2010/main" val="2711412320"/>
              </p:ext>
            </p:extLst>
          </p:nvPr>
        </p:nvGraphicFramePr>
        <p:xfrm>
          <a:off x="7713026" y="1166115"/>
          <a:ext cx="4580714" cy="2808086"/>
        </p:xfrm>
        <a:graphic>
          <a:graphicData uri="http://schemas.openxmlformats.org/drawingml/2006/chart">
            <c:chart xmlns:c="http://schemas.openxmlformats.org/drawingml/2006/chart" xmlns:r="http://schemas.openxmlformats.org/officeDocument/2006/relationships" r:id="rId5"/>
          </a:graphicData>
        </a:graphic>
      </p:graphicFrame>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33</a:t>
            </a:fld>
            <a:endParaRPr lang="en-US" altLang="zh-CN" dirty="0"/>
          </a:p>
        </p:txBody>
      </p:sp>
      <p:sp>
        <p:nvSpPr>
          <p:cNvPr id="3" name="Title 1">
            <a:extLst>
              <a:ext uri="{FF2B5EF4-FFF2-40B4-BE49-F238E27FC236}">
                <a16:creationId xmlns:a16="http://schemas.microsoft.com/office/drawing/2014/main" id="{9982FB49-AED1-9416-D8D5-6349D74F7314}"/>
              </a:ext>
            </a:extLst>
          </p:cNvPr>
          <p:cNvSpPr txBox="1">
            <a:spLocks/>
          </p:cNvSpPr>
          <p:nvPr/>
        </p:nvSpPr>
        <p:spPr>
          <a:xfrm>
            <a:off x="484632" y="1416560"/>
            <a:ext cx="2504374"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GS Pickup</a:t>
            </a:r>
            <a:endParaRPr lang="en-PK" sz="3200" dirty="0"/>
          </a:p>
        </p:txBody>
      </p:sp>
      <p:sp>
        <p:nvSpPr>
          <p:cNvPr id="14" name="Title 1">
            <a:extLst>
              <a:ext uri="{FF2B5EF4-FFF2-40B4-BE49-F238E27FC236}">
                <a16:creationId xmlns:a16="http://schemas.microsoft.com/office/drawing/2014/main" id="{F0C0ED86-6D62-728A-AB55-6E211DF912B0}"/>
              </a:ext>
            </a:extLst>
          </p:cNvPr>
          <p:cNvSpPr txBox="1">
            <a:spLocks/>
          </p:cNvSpPr>
          <p:nvPr/>
        </p:nvSpPr>
        <p:spPr>
          <a:xfrm>
            <a:off x="484632" y="4267014"/>
            <a:ext cx="2799342"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t>GS Dropoff</a:t>
            </a:r>
            <a:endParaRPr lang="en-PK" sz="3200" dirty="0"/>
          </a:p>
        </p:txBody>
      </p:sp>
      <p:cxnSp>
        <p:nvCxnSpPr>
          <p:cNvPr id="20" name="Straight Connector 19">
            <a:extLst>
              <a:ext uri="{FF2B5EF4-FFF2-40B4-BE49-F238E27FC236}">
                <a16:creationId xmlns:a16="http://schemas.microsoft.com/office/drawing/2014/main" id="{980E77CE-64BD-6DE4-4BC5-7144C61F4C50}"/>
              </a:ext>
            </a:extLst>
          </p:cNvPr>
          <p:cNvCxnSpPr>
            <a:cxnSpLocks/>
          </p:cNvCxnSpPr>
          <p:nvPr/>
        </p:nvCxnSpPr>
        <p:spPr>
          <a:xfrm>
            <a:off x="3077499" y="2380114"/>
            <a:ext cx="4395739"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952B61E-15BC-AC2A-6FE6-85998288F457}"/>
              </a:ext>
            </a:extLst>
          </p:cNvPr>
          <p:cNvCxnSpPr>
            <a:cxnSpLocks/>
          </p:cNvCxnSpPr>
          <p:nvPr/>
        </p:nvCxnSpPr>
        <p:spPr>
          <a:xfrm>
            <a:off x="7860892" y="2301456"/>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ADECC6D-1D3C-B271-573A-961DEC6F5464}"/>
              </a:ext>
            </a:extLst>
          </p:cNvPr>
          <p:cNvCxnSpPr>
            <a:cxnSpLocks/>
          </p:cNvCxnSpPr>
          <p:nvPr/>
        </p:nvCxnSpPr>
        <p:spPr>
          <a:xfrm>
            <a:off x="3116827" y="5039748"/>
            <a:ext cx="4395739"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C16BF90-DACE-EDCF-9729-E3DC757A34C1}"/>
              </a:ext>
            </a:extLst>
          </p:cNvPr>
          <p:cNvCxnSpPr>
            <a:cxnSpLocks/>
          </p:cNvCxnSpPr>
          <p:nvPr/>
        </p:nvCxnSpPr>
        <p:spPr>
          <a:xfrm>
            <a:off x="7949381" y="5000417"/>
            <a:ext cx="3854245"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pic>
        <p:nvPicPr>
          <p:cNvPr id="1026" name="Picture 2" descr="Winner Icon Images | Free Photos, PNG Stickers, Wallpapers &amp; Backgrounds -  rawpixel">
            <a:extLst>
              <a:ext uri="{FF2B5EF4-FFF2-40B4-BE49-F238E27FC236}">
                <a16:creationId xmlns:a16="http://schemas.microsoft.com/office/drawing/2014/main" id="{CA58045E-FAEF-9C34-6631-09280A663C48}"/>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5181619" y="1966386"/>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Winner Icon Images | Free Photos, PNG Stickers, Wallpapers &amp; Backgrounds -  rawpixel">
            <a:extLst>
              <a:ext uri="{FF2B5EF4-FFF2-40B4-BE49-F238E27FC236}">
                <a16:creationId xmlns:a16="http://schemas.microsoft.com/office/drawing/2014/main" id="{2D57BADC-DBAA-DE44-7EF4-7E45C16CA339}"/>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5799745" y="4666059"/>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Winner Icon Images | Free Photos, PNG Stickers, Wallpapers &amp; Backgrounds -  rawpixel">
            <a:extLst>
              <a:ext uri="{FF2B5EF4-FFF2-40B4-BE49-F238E27FC236}">
                <a16:creationId xmlns:a16="http://schemas.microsoft.com/office/drawing/2014/main" id="{F1D6F365-C9C3-503B-4088-548F8B01208E}"/>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9925682" y="1858230"/>
            <a:ext cx="390183" cy="385724"/>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Winner Icon Images | Free Photos, PNG Stickers, Wallpapers &amp; Backgrounds -  rawpixel">
            <a:extLst>
              <a:ext uri="{FF2B5EF4-FFF2-40B4-BE49-F238E27FC236}">
                <a16:creationId xmlns:a16="http://schemas.microsoft.com/office/drawing/2014/main" id="{EB465756-A14E-00A3-2A55-95E525A7F7F3}"/>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0535282" y="4582705"/>
            <a:ext cx="390183" cy="38572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3579C15-E466-4092-5EFB-DCF8B87EDBFA}"/>
              </a:ext>
            </a:extLst>
          </p:cNvPr>
          <p:cNvSpPr txBox="1">
            <a:spLocks/>
          </p:cNvSpPr>
          <p:nvPr/>
        </p:nvSpPr>
        <p:spPr>
          <a:xfrm>
            <a:off x="224063" y="-136931"/>
            <a:ext cx="11943356" cy="11154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600" dirty="0"/>
              <a:t>Analysis: 4. Min Individual Distance(Kms) &amp; Duration (Mins)</a:t>
            </a:r>
            <a:endParaRPr lang="en-PK" sz="3600" dirty="0"/>
          </a:p>
        </p:txBody>
      </p:sp>
    </p:spTree>
    <p:extLst>
      <p:ext uri="{BB962C8B-B14F-4D97-AF65-F5344CB8AC3E}">
        <p14:creationId xmlns:p14="http://schemas.microsoft.com/office/powerpoint/2010/main" val="119455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4A5B144-3A14-D19F-3524-514DF617A3AA}"/>
              </a:ext>
            </a:extLst>
          </p:cNvPr>
          <p:cNvSpPr>
            <a:spLocks noGrp="1"/>
          </p:cNvSpPr>
          <p:nvPr>
            <p:ph type="title"/>
          </p:nvPr>
        </p:nvSpPr>
        <p:spPr>
          <a:xfrm>
            <a:off x="587829" y="507076"/>
            <a:ext cx="10515600" cy="1115434"/>
          </a:xfrm>
        </p:spPr>
        <p:txBody>
          <a:bodyPr/>
          <a:lstStyle/>
          <a:p>
            <a:r>
              <a:rPr lang="en-US" dirty="0"/>
              <a:t>RESULTS</a:t>
            </a:r>
          </a:p>
        </p:txBody>
      </p:sp>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34</a:t>
            </a:fld>
            <a:endParaRPr lang="en-US" altLang="zh-CN"/>
          </a:p>
        </p:txBody>
      </p:sp>
      <p:graphicFrame>
        <p:nvGraphicFramePr>
          <p:cNvPr id="6" name="Table 5">
            <a:extLst>
              <a:ext uri="{FF2B5EF4-FFF2-40B4-BE49-F238E27FC236}">
                <a16:creationId xmlns:a16="http://schemas.microsoft.com/office/drawing/2014/main" id="{8C9231D7-6FDB-29C0-19B3-FD476AC8A8E3}"/>
              </a:ext>
            </a:extLst>
          </p:cNvPr>
          <p:cNvGraphicFramePr>
            <a:graphicFrameLocks noGrp="1"/>
          </p:cNvGraphicFramePr>
          <p:nvPr>
            <p:extLst>
              <p:ext uri="{D42A27DB-BD31-4B8C-83A1-F6EECF244321}">
                <p14:modId xmlns:p14="http://schemas.microsoft.com/office/powerpoint/2010/main" val="1978457061"/>
              </p:ext>
            </p:extLst>
          </p:nvPr>
        </p:nvGraphicFramePr>
        <p:xfrm>
          <a:off x="363794" y="688446"/>
          <a:ext cx="9956248" cy="3863889"/>
        </p:xfrm>
        <a:graphic>
          <a:graphicData uri="http://schemas.openxmlformats.org/drawingml/2006/table">
            <a:tbl>
              <a:tblPr/>
              <a:tblGrid>
                <a:gridCol w="3630032">
                  <a:extLst>
                    <a:ext uri="{9D8B030D-6E8A-4147-A177-3AD203B41FA5}">
                      <a16:colId xmlns:a16="http://schemas.microsoft.com/office/drawing/2014/main" val="3154032639"/>
                    </a:ext>
                  </a:extLst>
                </a:gridCol>
                <a:gridCol w="1633514">
                  <a:extLst>
                    <a:ext uri="{9D8B030D-6E8A-4147-A177-3AD203B41FA5}">
                      <a16:colId xmlns:a16="http://schemas.microsoft.com/office/drawing/2014/main" val="3783829732"/>
                    </a:ext>
                  </a:extLst>
                </a:gridCol>
                <a:gridCol w="1633514">
                  <a:extLst>
                    <a:ext uri="{9D8B030D-6E8A-4147-A177-3AD203B41FA5}">
                      <a16:colId xmlns:a16="http://schemas.microsoft.com/office/drawing/2014/main" val="3796006253"/>
                    </a:ext>
                  </a:extLst>
                </a:gridCol>
                <a:gridCol w="1437178">
                  <a:extLst>
                    <a:ext uri="{9D8B030D-6E8A-4147-A177-3AD203B41FA5}">
                      <a16:colId xmlns:a16="http://schemas.microsoft.com/office/drawing/2014/main" val="4091385498"/>
                    </a:ext>
                  </a:extLst>
                </a:gridCol>
                <a:gridCol w="1622010">
                  <a:extLst>
                    <a:ext uri="{9D8B030D-6E8A-4147-A177-3AD203B41FA5}">
                      <a16:colId xmlns:a16="http://schemas.microsoft.com/office/drawing/2014/main" val="673131397"/>
                    </a:ext>
                  </a:extLst>
                </a:gridCol>
              </a:tblGrid>
              <a:tr h="518751">
                <a:tc rowSpan="2">
                  <a:txBody>
                    <a:bodyPr/>
                    <a:lstStyle/>
                    <a:p>
                      <a:pPr algn="ctr" fontAlgn="ctr">
                        <a:spcBef>
                          <a:spcPts val="0"/>
                        </a:spcBef>
                        <a:spcAft>
                          <a:spcPts val="0"/>
                        </a:spcAft>
                      </a:pPr>
                      <a:endParaRPr lang="en-US" sz="3400" b="0" i="0" u="none" strike="noStrike" dirty="0">
                        <a:effectLst/>
                        <a:latin typeface="Arial" panose="020B0604020202020204" pitchFamily="34" charset="0"/>
                      </a:endParaRPr>
                    </a:p>
                  </a:txBody>
                  <a:tcPr marL="172557" marR="172557" marT="86279" marB="86279"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tc gridSpan="2">
                  <a:txBody>
                    <a:bodyPr/>
                    <a:lstStyle/>
                    <a:p>
                      <a:pPr algn="ctr" fontAlgn="ctr">
                        <a:spcBef>
                          <a:spcPts val="0"/>
                        </a:spcBef>
                        <a:spcAft>
                          <a:spcPts val="0"/>
                        </a:spcAft>
                      </a:pPr>
                      <a:r>
                        <a:rPr lang="en-US" sz="2100" b="1" i="0" u="none" strike="noStrike">
                          <a:solidFill>
                            <a:srgbClr val="000000"/>
                          </a:solidFill>
                          <a:effectLst/>
                          <a:latin typeface="Calibri" panose="020F0502020204030204" pitchFamily="34" charset="0"/>
                        </a:rPr>
                        <a:t>EC</a:t>
                      </a:r>
                      <a:endParaRPr lang="en-US" sz="3400" b="0" i="0" u="none" strike="noStrike">
                        <a:effectLst/>
                        <a:latin typeface="Arial" panose="020B0604020202020204" pitchFamily="34" charset="0"/>
                      </a:endParaRPr>
                    </a:p>
                  </a:txBody>
                  <a:tcPr marL="172557" marR="172557" marT="86279" marB="86279">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en-PK"/>
                    </a:p>
                  </a:txBody>
                  <a:tcPr/>
                </a:tc>
                <a:tc gridSpan="2">
                  <a:txBody>
                    <a:bodyPr/>
                    <a:lstStyle/>
                    <a:p>
                      <a:pPr algn="ctr" fontAlgn="ctr">
                        <a:spcBef>
                          <a:spcPts val="0"/>
                        </a:spcBef>
                        <a:spcAft>
                          <a:spcPts val="0"/>
                        </a:spcAft>
                      </a:pPr>
                      <a:r>
                        <a:rPr lang="en-US" sz="2100" b="1" i="0" u="none" strike="noStrike">
                          <a:solidFill>
                            <a:srgbClr val="000000"/>
                          </a:solidFill>
                          <a:effectLst/>
                          <a:latin typeface="Calibri" panose="020F0502020204030204" pitchFamily="34" charset="0"/>
                        </a:rPr>
                        <a:t>GS</a:t>
                      </a:r>
                      <a:endParaRPr lang="en-US" sz="3400" b="0" i="0" u="none" strike="noStrike">
                        <a:effectLst/>
                        <a:latin typeface="Arial" panose="020B0604020202020204" pitchFamily="34" charset="0"/>
                      </a:endParaRPr>
                    </a:p>
                  </a:txBody>
                  <a:tcPr marL="172557" marR="172557" marT="86279" marB="86279">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en-PK"/>
                    </a:p>
                  </a:txBody>
                  <a:tcPr/>
                </a:tc>
                <a:extLst>
                  <a:ext uri="{0D108BD9-81ED-4DB2-BD59-A6C34878D82A}">
                    <a16:rowId xmlns:a16="http://schemas.microsoft.com/office/drawing/2014/main" val="482118873"/>
                  </a:ext>
                </a:extLst>
              </a:tr>
              <a:tr h="371682">
                <a:tc vMerge="1">
                  <a:txBody>
                    <a:bodyPr/>
                    <a:lstStyle/>
                    <a:p>
                      <a:endParaRPr lang="en-PK"/>
                    </a:p>
                  </a:txBody>
                  <a:tcPr/>
                </a:tc>
                <a:tc>
                  <a:txBody>
                    <a:bodyPr/>
                    <a:lstStyle/>
                    <a:p>
                      <a:pPr algn="l" fontAlgn="ctr">
                        <a:spcBef>
                          <a:spcPts val="0"/>
                        </a:spcBef>
                        <a:spcAft>
                          <a:spcPts val="0"/>
                        </a:spcAft>
                      </a:pPr>
                      <a:r>
                        <a:rPr lang="en-US" sz="2100" b="1" i="0" u="none" strike="noStrike">
                          <a:solidFill>
                            <a:srgbClr val="000000"/>
                          </a:solidFill>
                          <a:effectLst/>
                          <a:latin typeface="Calibri" panose="020F0502020204030204" pitchFamily="34" charset="0"/>
                        </a:rPr>
                        <a:t>Pickup</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1" i="0" u="none" strike="noStrike">
                          <a:solidFill>
                            <a:srgbClr val="000000"/>
                          </a:solidFill>
                          <a:effectLst/>
                          <a:latin typeface="Calibri" panose="020F0502020204030204" pitchFamily="34" charset="0"/>
                        </a:rPr>
                        <a:t>Dropoff</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1" i="0" u="none" strike="noStrike">
                          <a:solidFill>
                            <a:srgbClr val="000000"/>
                          </a:solidFill>
                          <a:effectLst/>
                          <a:latin typeface="Calibri" panose="020F0502020204030204" pitchFamily="34" charset="0"/>
                        </a:rPr>
                        <a:t>Pickup</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1" i="0" u="none" strike="noStrike" dirty="0">
                          <a:solidFill>
                            <a:srgbClr val="000000"/>
                          </a:solidFill>
                          <a:effectLst/>
                          <a:latin typeface="Calibri" panose="020F0502020204030204" pitchFamily="34" charset="0"/>
                        </a:rPr>
                        <a:t>Dropoff</a:t>
                      </a:r>
                      <a:endParaRPr lang="en-US" sz="3400" b="0" i="0" u="none" strike="noStrike" dirty="0">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8627424"/>
                  </a:ext>
                </a:extLst>
              </a:tr>
              <a:tr h="371682">
                <a:tc>
                  <a:txBody>
                    <a:bodyPr/>
                    <a:lstStyle/>
                    <a:p>
                      <a:pPr algn="l" fontAlgn="ctr">
                        <a:spcBef>
                          <a:spcPts val="0"/>
                        </a:spcBef>
                        <a:spcAft>
                          <a:spcPts val="0"/>
                        </a:spcAft>
                      </a:pPr>
                      <a:r>
                        <a:rPr lang="en-US" sz="2100" b="1" i="0" u="none" strike="noStrike" dirty="0">
                          <a:solidFill>
                            <a:srgbClr val="000000"/>
                          </a:solidFill>
                          <a:effectLst/>
                          <a:latin typeface="Calibri" panose="020F0502020204030204" pitchFamily="34" charset="0"/>
                        </a:rPr>
                        <a:t>Total Travelled Distance</a:t>
                      </a:r>
                      <a:endParaRPr lang="en-US" sz="3400" b="0" i="0" u="none" strike="noStrike" dirty="0">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min_distance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min_distance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CWS</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CWS</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75686217"/>
                  </a:ext>
                </a:extLst>
              </a:tr>
              <a:tr h="371682">
                <a:tc>
                  <a:txBody>
                    <a:bodyPr/>
                    <a:lstStyle/>
                    <a:p>
                      <a:pPr algn="l" fontAlgn="ctr">
                        <a:spcBef>
                          <a:spcPts val="0"/>
                        </a:spcBef>
                        <a:spcAft>
                          <a:spcPts val="0"/>
                        </a:spcAft>
                      </a:pPr>
                      <a:r>
                        <a:rPr lang="en-US" sz="2100" b="1" i="0" u="none" strike="noStrike" dirty="0">
                          <a:solidFill>
                            <a:srgbClr val="000000"/>
                          </a:solidFill>
                          <a:effectLst/>
                          <a:latin typeface="Calibri" panose="020F0502020204030204" pitchFamily="34" charset="0"/>
                        </a:rPr>
                        <a:t>Total Travelled Duration</a:t>
                      </a:r>
                      <a:endParaRPr lang="en-US" sz="3400" b="0" i="0" u="none" strike="noStrike" dirty="0">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min_distance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min_distance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CWS</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CWS</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56791775"/>
                  </a:ext>
                </a:extLst>
              </a:tr>
              <a:tr h="371682">
                <a:tc>
                  <a:txBody>
                    <a:bodyPr/>
                    <a:lstStyle/>
                    <a:p>
                      <a:pPr algn="l" fontAlgn="ctr">
                        <a:spcBef>
                          <a:spcPts val="0"/>
                        </a:spcBef>
                        <a:spcAft>
                          <a:spcPts val="0"/>
                        </a:spcAft>
                      </a:pPr>
                      <a:r>
                        <a:rPr lang="en-US" sz="2100" b="1" i="0" u="none" strike="noStrike" dirty="0">
                          <a:solidFill>
                            <a:srgbClr val="000000"/>
                          </a:solidFill>
                          <a:effectLst/>
                          <a:latin typeface="Calibri" panose="020F0502020204030204" pitchFamily="34" charset="0"/>
                        </a:rPr>
                        <a:t>Route Wise Average Distance</a:t>
                      </a:r>
                      <a:endParaRPr lang="en-US" sz="3400" b="0" i="0" u="none" strike="noStrike" dirty="0">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min_distance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min_distance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CWS</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CWS</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14517715"/>
                  </a:ext>
                </a:extLst>
              </a:tr>
              <a:tr h="371682">
                <a:tc>
                  <a:txBody>
                    <a:bodyPr/>
                    <a:lstStyle/>
                    <a:p>
                      <a:pPr algn="l" fontAlgn="ctr">
                        <a:spcBef>
                          <a:spcPts val="0"/>
                        </a:spcBef>
                        <a:spcAft>
                          <a:spcPts val="0"/>
                        </a:spcAft>
                      </a:pPr>
                      <a:r>
                        <a:rPr lang="en-US" sz="2100" b="1" i="0" u="none" strike="noStrike" dirty="0">
                          <a:solidFill>
                            <a:srgbClr val="000000"/>
                          </a:solidFill>
                          <a:effectLst/>
                          <a:latin typeface="Calibri" panose="020F0502020204030204" pitchFamily="34" charset="0"/>
                        </a:rPr>
                        <a:t>Route Wise Average Duration</a:t>
                      </a:r>
                      <a:endParaRPr lang="en-US" sz="3400" b="0" i="0" u="none" strike="noStrike" dirty="0">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min_distance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min_distance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CWS</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CWS</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35650217"/>
                  </a:ext>
                </a:extLst>
              </a:tr>
              <a:tr h="371682">
                <a:tc>
                  <a:txBody>
                    <a:bodyPr/>
                    <a:lstStyle/>
                    <a:p>
                      <a:pPr algn="l" fontAlgn="ctr">
                        <a:spcBef>
                          <a:spcPts val="0"/>
                        </a:spcBef>
                        <a:spcAft>
                          <a:spcPts val="0"/>
                        </a:spcAft>
                      </a:pPr>
                      <a:r>
                        <a:rPr lang="en-US" sz="2100" b="1" i="0" u="none" strike="noStrike">
                          <a:solidFill>
                            <a:srgbClr val="000000"/>
                          </a:solidFill>
                          <a:effectLst/>
                          <a:latin typeface="Calibri" panose="020F0502020204030204" pitchFamily="34" charset="0"/>
                        </a:rPr>
                        <a:t>Max Individual 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GA</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min_distance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CWS</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GA</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94801887"/>
                  </a:ext>
                </a:extLst>
              </a:tr>
              <a:tr h="371682">
                <a:tc>
                  <a:txBody>
                    <a:bodyPr/>
                    <a:lstStyle/>
                    <a:p>
                      <a:pPr algn="l" fontAlgn="ctr">
                        <a:spcBef>
                          <a:spcPts val="0"/>
                        </a:spcBef>
                        <a:spcAft>
                          <a:spcPts val="0"/>
                        </a:spcAft>
                      </a:pPr>
                      <a:r>
                        <a:rPr lang="en-US" sz="2100" b="1" i="0" u="none" strike="noStrike" dirty="0">
                          <a:solidFill>
                            <a:srgbClr val="000000"/>
                          </a:solidFill>
                          <a:effectLst/>
                          <a:latin typeface="Calibri" panose="020F0502020204030204" pitchFamily="34" charset="0"/>
                        </a:rPr>
                        <a:t>Max Individual Duration</a:t>
                      </a:r>
                      <a:endParaRPr lang="en-US" sz="3400" b="0" i="0" u="none" strike="noStrike" dirty="0">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GA</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GA</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CWS</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GA</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39039591"/>
                  </a:ext>
                </a:extLst>
              </a:tr>
              <a:tr h="371682">
                <a:tc>
                  <a:txBody>
                    <a:bodyPr/>
                    <a:lstStyle/>
                    <a:p>
                      <a:pPr algn="l" fontAlgn="ctr">
                        <a:spcBef>
                          <a:spcPts val="0"/>
                        </a:spcBef>
                        <a:spcAft>
                          <a:spcPts val="0"/>
                        </a:spcAft>
                      </a:pPr>
                      <a:r>
                        <a:rPr lang="en-US" sz="2100" b="1" i="0" u="none" strike="noStrike" dirty="0">
                          <a:solidFill>
                            <a:srgbClr val="000000"/>
                          </a:solidFill>
                          <a:effectLst/>
                          <a:latin typeface="Calibri" panose="020F0502020204030204" pitchFamily="34" charset="0"/>
                        </a:rPr>
                        <a:t>Min Individual Distance</a:t>
                      </a:r>
                      <a:endParaRPr lang="en-US" sz="3400" b="0" i="0" u="none" strike="noStrike" dirty="0">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All</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min_distance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GA</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GA</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31641909"/>
                  </a:ext>
                </a:extLst>
              </a:tr>
              <a:tr h="371682">
                <a:tc>
                  <a:txBody>
                    <a:bodyPr/>
                    <a:lstStyle/>
                    <a:p>
                      <a:pPr algn="l" fontAlgn="ctr">
                        <a:spcBef>
                          <a:spcPts val="0"/>
                        </a:spcBef>
                        <a:spcAft>
                          <a:spcPts val="0"/>
                        </a:spcAft>
                      </a:pPr>
                      <a:r>
                        <a:rPr lang="en-US" sz="2100" b="1" i="0" u="none" strike="noStrike" dirty="0">
                          <a:solidFill>
                            <a:srgbClr val="000000"/>
                          </a:solidFill>
                          <a:effectLst/>
                          <a:latin typeface="Calibri" panose="020F0502020204030204" pitchFamily="34" charset="0"/>
                        </a:rPr>
                        <a:t>Min Individual Duration</a:t>
                      </a:r>
                      <a:endParaRPr lang="en-US" sz="3400" b="0" i="0" u="none" strike="noStrike" dirty="0">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All</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min_distance</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a:solidFill>
                            <a:srgbClr val="000000"/>
                          </a:solidFill>
                          <a:effectLst/>
                          <a:latin typeface="Calibri" panose="020F0502020204030204" pitchFamily="34" charset="0"/>
                        </a:rPr>
                        <a:t>GA</a:t>
                      </a:r>
                      <a:endParaRPr lang="en-US" sz="3400" b="0" i="0" u="none" strike="noStrike">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US" sz="2100" b="0" i="0" u="none" strike="noStrike" dirty="0">
                          <a:solidFill>
                            <a:srgbClr val="000000"/>
                          </a:solidFill>
                          <a:effectLst/>
                          <a:latin typeface="Calibri" panose="020F0502020204030204" pitchFamily="34" charset="0"/>
                        </a:rPr>
                        <a:t>GA</a:t>
                      </a:r>
                      <a:endParaRPr lang="en-US" sz="3400" b="0" i="0" u="none" strike="noStrike" dirty="0">
                        <a:effectLst/>
                        <a:latin typeface="Arial" panose="020B0604020202020204" pitchFamily="34" charset="0"/>
                      </a:endParaRPr>
                    </a:p>
                  </a:txBody>
                  <a:tcPr marL="14380" marR="14380" marT="143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54323749"/>
                  </a:ext>
                </a:extLst>
              </a:tr>
            </a:tbl>
          </a:graphicData>
        </a:graphic>
      </p:graphicFrame>
      <p:graphicFrame>
        <p:nvGraphicFramePr>
          <p:cNvPr id="8" name="Table 7">
            <a:extLst>
              <a:ext uri="{FF2B5EF4-FFF2-40B4-BE49-F238E27FC236}">
                <a16:creationId xmlns:a16="http://schemas.microsoft.com/office/drawing/2014/main" id="{C4CECEEC-F789-5815-79BC-217CC3855706}"/>
              </a:ext>
            </a:extLst>
          </p:cNvPr>
          <p:cNvGraphicFramePr>
            <a:graphicFrameLocks noGrp="1"/>
          </p:cNvGraphicFramePr>
          <p:nvPr>
            <p:extLst>
              <p:ext uri="{D42A27DB-BD31-4B8C-83A1-F6EECF244321}">
                <p14:modId xmlns:p14="http://schemas.microsoft.com/office/powerpoint/2010/main" val="1722103070"/>
              </p:ext>
            </p:extLst>
          </p:nvPr>
        </p:nvGraphicFramePr>
        <p:xfrm>
          <a:off x="5742039" y="4759854"/>
          <a:ext cx="4578004" cy="1409700"/>
        </p:xfrm>
        <a:graphic>
          <a:graphicData uri="http://schemas.openxmlformats.org/drawingml/2006/table">
            <a:tbl>
              <a:tblPr/>
              <a:tblGrid>
                <a:gridCol w="3028335">
                  <a:extLst>
                    <a:ext uri="{9D8B030D-6E8A-4147-A177-3AD203B41FA5}">
                      <a16:colId xmlns:a16="http://schemas.microsoft.com/office/drawing/2014/main" val="1584945523"/>
                    </a:ext>
                  </a:extLst>
                </a:gridCol>
                <a:gridCol w="1549669">
                  <a:extLst>
                    <a:ext uri="{9D8B030D-6E8A-4147-A177-3AD203B41FA5}">
                      <a16:colId xmlns:a16="http://schemas.microsoft.com/office/drawing/2014/main" val="2316059801"/>
                    </a:ext>
                  </a:extLst>
                </a:gridCol>
              </a:tblGrid>
              <a:tr h="182880">
                <a:tc>
                  <a:txBody>
                    <a:bodyPr/>
                    <a:lstStyle/>
                    <a:p>
                      <a:pPr algn="l" fontAlgn="b"/>
                      <a:r>
                        <a:rPr lang="en-US" sz="1800" b="1" i="0" u="none" strike="noStrike" dirty="0">
                          <a:solidFill>
                            <a:srgbClr val="000000"/>
                          </a:solidFill>
                          <a:effectLst/>
                          <a:latin typeface="Calibri" panose="020F0502020204030204" pitchFamily="34" charset="0"/>
                        </a:rPr>
                        <a:t> Routing Algorithm</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800" b="1" i="0" u="none" strike="noStrike" dirty="0">
                          <a:solidFill>
                            <a:srgbClr val="000000"/>
                          </a:solidFill>
                          <a:effectLst/>
                          <a:latin typeface="Calibri" panose="020F0502020204030204" pitchFamily="34" charset="0"/>
                        </a:rPr>
                        <a:t> Count</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49743723"/>
                  </a:ext>
                </a:extLst>
              </a:tr>
              <a:tr h="182880">
                <a:tc>
                  <a:txBody>
                    <a:bodyPr/>
                    <a:lstStyle/>
                    <a:p>
                      <a:pPr algn="l" fontAlgn="b"/>
                      <a:r>
                        <a:rPr lang="en-US" sz="1800" b="0" i="0" u="none" strike="noStrike" dirty="0">
                          <a:solidFill>
                            <a:srgbClr val="000000"/>
                          </a:solidFill>
                          <a:effectLst/>
                          <a:latin typeface="Calibri" panose="020F0502020204030204" pitchFamily="34" charset="0"/>
                        </a:rPr>
                        <a:t> </a:t>
                      </a:r>
                      <a:r>
                        <a:rPr lang="en-US" sz="1800" b="0" i="0" u="none" strike="noStrike" dirty="0" err="1">
                          <a:solidFill>
                            <a:srgbClr val="000000"/>
                          </a:solidFill>
                          <a:effectLst/>
                          <a:latin typeface="Calibri" panose="020F0502020204030204" pitchFamily="34" charset="0"/>
                        </a:rPr>
                        <a:t>min_distance</a:t>
                      </a:r>
                      <a:endParaRPr lang="en-US" sz="1800" b="0" i="0" u="none" strike="noStrike" dirty="0">
                        <a:solidFill>
                          <a:srgbClr val="000000"/>
                        </a:solidFill>
                        <a:effectLst/>
                        <a:latin typeface="Calibri" panose="020F0502020204030204" pitchFamily="34" charset="0"/>
                      </a:endParaRP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PK" sz="1800" b="0" i="0" u="none" strike="noStrike">
                          <a:solidFill>
                            <a:srgbClr val="000000"/>
                          </a:solidFill>
                          <a:effectLst/>
                          <a:latin typeface="Calibri" panose="020F0502020204030204" pitchFamily="34" charset="0"/>
                        </a:rPr>
                        <a:t>11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070063186"/>
                  </a:ext>
                </a:extLst>
              </a:tr>
              <a:tr h="182880">
                <a:tc>
                  <a:txBody>
                    <a:bodyPr/>
                    <a:lstStyle/>
                    <a:p>
                      <a:pPr algn="l" fontAlgn="b"/>
                      <a:r>
                        <a:rPr lang="en-US" sz="1800" b="0" i="0" u="none" strike="noStrike" dirty="0">
                          <a:solidFill>
                            <a:srgbClr val="000000"/>
                          </a:solidFill>
                          <a:effectLst/>
                          <a:latin typeface="Calibri" panose="020F0502020204030204" pitchFamily="34" charset="0"/>
                        </a:rPr>
                        <a:t> CWS</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PK" sz="1800" b="0" i="0" u="none" strike="noStrike">
                          <a:solidFill>
                            <a:srgbClr val="000000"/>
                          </a:solidFill>
                          <a:effectLst/>
                          <a:latin typeface="Calibri" panose="020F0502020204030204" pitchFamily="34" charset="0"/>
                        </a:rPr>
                        <a:t>10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13093231"/>
                  </a:ext>
                </a:extLst>
              </a:tr>
              <a:tr h="182880">
                <a:tc>
                  <a:txBody>
                    <a:bodyPr/>
                    <a:lstStyle/>
                    <a:p>
                      <a:pPr algn="l" fontAlgn="b"/>
                      <a:r>
                        <a:rPr lang="en-US" sz="1800" b="0" i="0" u="none" strike="noStrike" dirty="0">
                          <a:solidFill>
                            <a:srgbClr val="000000"/>
                          </a:solidFill>
                          <a:effectLst/>
                          <a:latin typeface="Calibri" panose="020F0502020204030204" pitchFamily="34" charset="0"/>
                        </a:rPr>
                        <a:t> GA</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PK" sz="1800" b="0" i="0" u="none" strike="noStrike">
                          <a:solidFill>
                            <a:srgbClr val="000000"/>
                          </a:solidFill>
                          <a:effectLst/>
                          <a:latin typeface="Calibri" panose="020F0502020204030204" pitchFamily="34" charset="0"/>
                        </a:rPr>
                        <a:t>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95258624"/>
                  </a:ext>
                </a:extLst>
              </a:tr>
              <a:tr h="182880">
                <a:tc>
                  <a:txBody>
                    <a:bodyPr/>
                    <a:lstStyle/>
                    <a:p>
                      <a:pPr algn="l" fontAlgn="b"/>
                      <a:r>
                        <a:rPr lang="en-US" sz="1800" b="0" i="0" u="none" strike="noStrike" dirty="0">
                          <a:solidFill>
                            <a:srgbClr val="000000"/>
                          </a:solidFill>
                          <a:effectLst/>
                          <a:latin typeface="Calibri" panose="020F0502020204030204" pitchFamily="34" charset="0"/>
                        </a:rPr>
                        <a:t> All</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PK" sz="1800" b="0" i="0" u="none" strike="noStrike" dirty="0">
                          <a:solidFill>
                            <a:srgbClr val="000000"/>
                          </a:solidFill>
                          <a:effectLst/>
                          <a:latin typeface="Calibri" panose="020F0502020204030204" pitchFamily="34" charset="0"/>
                        </a:rPr>
                        <a:t>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98393259"/>
                  </a:ext>
                </a:extLst>
              </a:tr>
            </a:tbl>
          </a:graphicData>
        </a:graphic>
      </p:graphicFrame>
    </p:spTree>
    <p:extLst>
      <p:ext uri="{BB962C8B-B14F-4D97-AF65-F5344CB8AC3E}">
        <p14:creationId xmlns:p14="http://schemas.microsoft.com/office/powerpoint/2010/main" val="25510541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4A5B144-3A14-D19F-3524-514DF617A3AA}"/>
              </a:ext>
            </a:extLst>
          </p:cNvPr>
          <p:cNvSpPr>
            <a:spLocks noGrp="1"/>
          </p:cNvSpPr>
          <p:nvPr>
            <p:ph type="title"/>
          </p:nvPr>
        </p:nvSpPr>
        <p:spPr>
          <a:xfrm>
            <a:off x="587829" y="507076"/>
            <a:ext cx="10515600" cy="1115434"/>
          </a:xfrm>
        </p:spPr>
        <p:txBody>
          <a:bodyPr/>
          <a:lstStyle/>
          <a:p>
            <a:r>
              <a:rPr lang="en-US" dirty="0"/>
              <a:t>KEY FINDINGS</a:t>
            </a:r>
          </a:p>
        </p:txBody>
      </p:sp>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35</a:t>
            </a:fld>
            <a:endParaRPr lang="en-US" altLang="zh-CN"/>
          </a:p>
        </p:txBody>
      </p:sp>
      <p:sp>
        <p:nvSpPr>
          <p:cNvPr id="2" name="TextBox 1">
            <a:extLst>
              <a:ext uri="{FF2B5EF4-FFF2-40B4-BE49-F238E27FC236}">
                <a16:creationId xmlns:a16="http://schemas.microsoft.com/office/drawing/2014/main" id="{478B340D-AE3A-AC22-9EC0-80D15EA3D9A5}"/>
              </a:ext>
            </a:extLst>
          </p:cNvPr>
          <p:cNvSpPr txBox="1"/>
          <p:nvPr/>
        </p:nvSpPr>
        <p:spPr>
          <a:xfrm>
            <a:off x="587829" y="1622510"/>
            <a:ext cx="10948691" cy="3416320"/>
          </a:xfrm>
          <a:prstGeom prst="rect">
            <a:avLst/>
          </a:prstGeom>
        </p:spPr>
        <p:txBody>
          <a:bodyPr wrap="square" rtlCol="0">
            <a:spAutoFit/>
          </a:bodyPr>
          <a:lstStyle/>
          <a:p>
            <a:pPr>
              <a:lnSpc>
                <a:spcPct val="100000"/>
              </a:lnSpc>
              <a:spcBef>
                <a:spcPts val="0"/>
              </a:spcBef>
            </a:pPr>
            <a:r>
              <a:rPr lang="en-US" b="1" u="sng" dirty="0">
                <a:latin typeface="Posterama" panose="020B0504020200020000" pitchFamily="34" charset="0"/>
                <a:ea typeface="微软雅黑"/>
                <a:cs typeface="Posterama" panose="020B0504020200020000" pitchFamily="34" charset="0"/>
              </a:rPr>
              <a:t>First Level Algorithm i.e. Clustering of Employees</a:t>
            </a:r>
          </a:p>
          <a:p>
            <a:pPr>
              <a:lnSpc>
                <a:spcPct val="100000"/>
              </a:lnSpc>
              <a:spcBef>
                <a:spcPts val="0"/>
              </a:spcBef>
            </a:pPr>
            <a:endParaRPr lang="en-US" b="1" u="sng" dirty="0">
              <a:latin typeface="Posterama" panose="020B0504020200020000" pitchFamily="34" charset="0"/>
              <a:ea typeface="微软雅黑"/>
              <a:cs typeface="Posterama" panose="020B0504020200020000" pitchFamily="34" charset="0"/>
            </a:endParaRPr>
          </a:p>
          <a:p>
            <a:pPr marL="342900" indent="-342900">
              <a:lnSpc>
                <a:spcPct val="100000"/>
              </a:lnSpc>
              <a:spcBef>
                <a:spcPts val="0"/>
              </a:spcBef>
              <a:buFontTx/>
              <a:buAutoNum type="arabicParenR"/>
            </a:pPr>
            <a:r>
              <a:rPr lang="en-US" dirty="0">
                <a:latin typeface="Posterama" panose="020B0504020200020000" pitchFamily="34" charset="0"/>
                <a:ea typeface="微软雅黑"/>
                <a:cs typeface="Posterama" panose="020B0504020200020000" pitchFamily="34" charset="0"/>
              </a:rPr>
              <a:t>Among of the recent prevailing algorithms, Clarke Wright Savings has been most successful. However, it is not efficient for less dense data.</a:t>
            </a:r>
          </a:p>
          <a:p>
            <a:pPr marL="342900" indent="-342900">
              <a:lnSpc>
                <a:spcPct val="100000"/>
              </a:lnSpc>
              <a:spcBef>
                <a:spcPts val="0"/>
              </a:spcBef>
              <a:buFontTx/>
              <a:buAutoNum type="arabicParenR"/>
            </a:pPr>
            <a:r>
              <a:rPr lang="en-US" sz="1800" dirty="0">
                <a:latin typeface="Posterama" panose="020B0504020200020000" pitchFamily="34" charset="0"/>
                <a:ea typeface="微软雅黑"/>
                <a:cs typeface="Posterama" panose="020B0504020200020000" pitchFamily="34" charset="0"/>
              </a:rPr>
              <a:t>For the data with lower number of coordinates i.e. EC Shift, the coordinates were more spread out which resulted in CWS to make few random routes due to its limitation </a:t>
            </a:r>
            <a:r>
              <a:rPr lang="en-US" dirty="0">
                <a:latin typeface="Posterama" panose="020B0504020200020000" pitchFamily="34" charset="0"/>
                <a:ea typeface="微软雅黑"/>
                <a:cs typeface="Posterama" panose="020B0504020200020000" pitchFamily="34" charset="0"/>
              </a:rPr>
              <a:t>of generating exact number of routes as per vehicle capacity and total number of coordinates.</a:t>
            </a:r>
          </a:p>
          <a:p>
            <a:pPr marL="342900" indent="-342900">
              <a:lnSpc>
                <a:spcPct val="100000"/>
              </a:lnSpc>
              <a:spcBef>
                <a:spcPts val="0"/>
              </a:spcBef>
              <a:buFontTx/>
              <a:buAutoNum type="arabicParenR"/>
            </a:pPr>
            <a:r>
              <a:rPr lang="en-US" sz="1800" dirty="0" err="1">
                <a:latin typeface="Posterama" panose="020B0504020200020000" pitchFamily="34" charset="0"/>
                <a:ea typeface="微软雅黑"/>
                <a:cs typeface="Posterama" panose="020B0504020200020000" pitchFamily="34" charset="0"/>
              </a:rPr>
              <a:t>Min_distance</a:t>
            </a:r>
            <a:r>
              <a:rPr lang="en-US" sz="1800" dirty="0">
                <a:latin typeface="Posterama" panose="020B0504020200020000" pitchFamily="34" charset="0"/>
                <a:ea typeface="微软雅黑"/>
                <a:cs typeface="Posterama" panose="020B0504020200020000" pitchFamily="34" charset="0"/>
              </a:rPr>
              <a:t> performed well for the data with lesser density, it outperformed both GA and CWS. It also provides with the flexibility of defining the number of routes to be generated.</a:t>
            </a:r>
          </a:p>
          <a:p>
            <a:pPr marL="342900" indent="-342900">
              <a:lnSpc>
                <a:spcPct val="100000"/>
              </a:lnSpc>
              <a:spcBef>
                <a:spcPts val="0"/>
              </a:spcBef>
              <a:buFontTx/>
              <a:buAutoNum type="arabicParenR"/>
            </a:pPr>
            <a:r>
              <a:rPr lang="en-US" dirty="0">
                <a:latin typeface="Posterama" panose="020B0504020200020000" pitchFamily="34" charset="0"/>
                <a:ea typeface="微软雅黑"/>
                <a:cs typeface="Posterama" panose="020B0504020200020000" pitchFamily="34" charset="0"/>
              </a:rPr>
              <a:t>Besides, </a:t>
            </a:r>
            <a:r>
              <a:rPr lang="en-US" dirty="0" err="1">
                <a:latin typeface="Posterama" panose="020B0504020200020000" pitchFamily="34" charset="0"/>
                <a:ea typeface="微软雅黑"/>
                <a:cs typeface="Posterama" panose="020B0504020200020000" pitchFamily="34" charset="0"/>
              </a:rPr>
              <a:t>Min_distance</a:t>
            </a:r>
            <a:r>
              <a:rPr lang="en-US" dirty="0">
                <a:latin typeface="Posterama" panose="020B0504020200020000" pitchFamily="34" charset="0"/>
                <a:ea typeface="微软雅黑"/>
                <a:cs typeface="Posterama" panose="020B0504020200020000" pitchFamily="34" charset="0"/>
              </a:rPr>
              <a:t> &amp; CWS performing well for reduction of total distances &amp; durations, Genetic Algorithm is noted to have reduced Individual distance &amp; durations, but other algorithms have yielded the same results with negligible increase in time and distance.</a:t>
            </a:r>
            <a:endParaRPr lang="en-PK" sz="1800" dirty="0">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15237668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4A5B144-3A14-D19F-3524-514DF617A3AA}"/>
              </a:ext>
            </a:extLst>
          </p:cNvPr>
          <p:cNvSpPr>
            <a:spLocks noGrp="1"/>
          </p:cNvSpPr>
          <p:nvPr>
            <p:ph type="title"/>
          </p:nvPr>
        </p:nvSpPr>
        <p:spPr>
          <a:xfrm>
            <a:off x="587829" y="507076"/>
            <a:ext cx="10515600" cy="1115434"/>
          </a:xfrm>
        </p:spPr>
        <p:txBody>
          <a:bodyPr/>
          <a:lstStyle/>
          <a:p>
            <a:r>
              <a:rPr lang="en-US" dirty="0"/>
              <a:t>KEY FINDINGS</a:t>
            </a:r>
          </a:p>
        </p:txBody>
      </p:sp>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36</a:t>
            </a:fld>
            <a:endParaRPr lang="en-US" altLang="zh-CN"/>
          </a:p>
        </p:txBody>
      </p:sp>
      <p:sp>
        <p:nvSpPr>
          <p:cNvPr id="2" name="TextBox 1">
            <a:extLst>
              <a:ext uri="{FF2B5EF4-FFF2-40B4-BE49-F238E27FC236}">
                <a16:creationId xmlns:a16="http://schemas.microsoft.com/office/drawing/2014/main" id="{478B340D-AE3A-AC22-9EC0-80D15EA3D9A5}"/>
              </a:ext>
            </a:extLst>
          </p:cNvPr>
          <p:cNvSpPr txBox="1"/>
          <p:nvPr/>
        </p:nvSpPr>
        <p:spPr>
          <a:xfrm>
            <a:off x="587829" y="1622510"/>
            <a:ext cx="10948691" cy="1477328"/>
          </a:xfrm>
          <a:prstGeom prst="rect">
            <a:avLst/>
          </a:prstGeom>
        </p:spPr>
        <p:txBody>
          <a:bodyPr wrap="square" rtlCol="0">
            <a:spAutoFit/>
          </a:bodyPr>
          <a:lstStyle/>
          <a:p>
            <a:pPr>
              <a:lnSpc>
                <a:spcPct val="100000"/>
              </a:lnSpc>
              <a:spcBef>
                <a:spcPts val="0"/>
              </a:spcBef>
            </a:pPr>
            <a:r>
              <a:rPr lang="en-US" b="1" u="sng" dirty="0">
                <a:latin typeface="Posterama" panose="020B0504020200020000" pitchFamily="34" charset="0"/>
                <a:ea typeface="微软雅黑"/>
                <a:cs typeface="Posterama" panose="020B0504020200020000" pitchFamily="34" charset="0"/>
              </a:rPr>
              <a:t>Second Level Algorithm i.e. Routing Sequence</a:t>
            </a:r>
          </a:p>
          <a:p>
            <a:pPr>
              <a:lnSpc>
                <a:spcPct val="100000"/>
              </a:lnSpc>
              <a:spcBef>
                <a:spcPts val="0"/>
              </a:spcBef>
            </a:pPr>
            <a:endParaRPr lang="en-US" b="1" u="sng" dirty="0">
              <a:latin typeface="Posterama" panose="020B0504020200020000" pitchFamily="34" charset="0"/>
              <a:ea typeface="微软雅黑"/>
              <a:cs typeface="Posterama" panose="020B0504020200020000" pitchFamily="34" charset="0"/>
            </a:endParaRPr>
          </a:p>
          <a:p>
            <a:pPr marL="342900" indent="-342900">
              <a:lnSpc>
                <a:spcPct val="100000"/>
              </a:lnSpc>
              <a:spcBef>
                <a:spcPts val="0"/>
              </a:spcBef>
              <a:buFontTx/>
              <a:buAutoNum type="arabicParenR"/>
            </a:pPr>
            <a:r>
              <a:rPr lang="en-US" dirty="0">
                <a:latin typeface="Posterama" panose="020B0504020200020000" pitchFamily="34" charset="0"/>
                <a:ea typeface="微软雅黑"/>
                <a:cs typeface="Posterama" panose="020B0504020200020000" pitchFamily="34" charset="0"/>
              </a:rPr>
              <a:t>From above results it is evident that TSP is a better approach generate routing sequence. </a:t>
            </a:r>
          </a:p>
          <a:p>
            <a:pPr marL="342900" indent="-342900">
              <a:lnSpc>
                <a:spcPct val="100000"/>
              </a:lnSpc>
              <a:spcBef>
                <a:spcPts val="0"/>
              </a:spcBef>
              <a:buFontTx/>
              <a:buAutoNum type="arabicParenR"/>
            </a:pPr>
            <a:r>
              <a:rPr lang="en-US" sz="1800" dirty="0">
                <a:latin typeface="Posterama" panose="020B0504020200020000" pitchFamily="34" charset="0"/>
                <a:ea typeface="微软雅黑"/>
                <a:cs typeface="Posterama" panose="020B0504020200020000" pitchFamily="34" charset="0"/>
              </a:rPr>
              <a:t>Furthermore, TS</a:t>
            </a:r>
            <a:r>
              <a:rPr lang="en-US" dirty="0">
                <a:latin typeface="Posterama" panose="020B0504020200020000" pitchFamily="34" charset="0"/>
                <a:ea typeface="微软雅黑"/>
                <a:cs typeface="Posterama" panose="020B0504020200020000" pitchFamily="34" charset="0"/>
              </a:rPr>
              <a:t>P optimizes routes by evaluating every permutation, it is also very time consuming for routing problems exceeding 9 employees in a single route.</a:t>
            </a:r>
            <a:endParaRPr lang="en-PK" sz="1800" dirty="0">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37837842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DFA3FD8A-B188-378B-9079-136E58FE56ED}"/>
              </a:ext>
            </a:extLst>
          </p:cNvPr>
          <p:cNvSpPr>
            <a:spLocks noGrp="1"/>
          </p:cNvSpPr>
          <p:nvPr>
            <p:ph type="title"/>
          </p:nvPr>
        </p:nvSpPr>
        <p:spPr>
          <a:xfrm>
            <a:off x="581709" y="180764"/>
            <a:ext cx="10889796" cy="1418998"/>
          </a:xfrm>
        </p:spPr>
        <p:txBody>
          <a:bodyPr/>
          <a:lstStyle/>
          <a:p>
            <a:r>
              <a:rPr lang="en-US" dirty="0"/>
              <a:t>Round Trip Comparison for EC:</a:t>
            </a:r>
            <a:br>
              <a:rPr lang="en-US" dirty="0"/>
            </a:br>
            <a:r>
              <a:rPr lang="en-US" dirty="0"/>
              <a:t>Min-distance vs Manual Routes</a:t>
            </a:r>
          </a:p>
        </p:txBody>
      </p:sp>
      <p:sp>
        <p:nvSpPr>
          <p:cNvPr id="4" name="Footer Placeholder 3">
            <a:extLst>
              <a:ext uri="{FF2B5EF4-FFF2-40B4-BE49-F238E27FC236}">
                <a16:creationId xmlns:a16="http://schemas.microsoft.com/office/drawing/2014/main" id="{911378BB-56F9-218C-7799-91655643F51E}"/>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5E53C12-A272-505D-2D38-D4BEC296D89B}"/>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37</a:t>
            </a:fld>
            <a:endParaRPr lang="en-US" altLang="zh-CN"/>
          </a:p>
        </p:txBody>
      </p:sp>
      <p:graphicFrame>
        <p:nvGraphicFramePr>
          <p:cNvPr id="8" name="Table 7">
            <a:extLst>
              <a:ext uri="{FF2B5EF4-FFF2-40B4-BE49-F238E27FC236}">
                <a16:creationId xmlns:a16="http://schemas.microsoft.com/office/drawing/2014/main" id="{8386D478-C110-AC43-A9CE-5707F8B7295E}"/>
              </a:ext>
            </a:extLst>
          </p:cNvPr>
          <p:cNvGraphicFramePr>
            <a:graphicFrameLocks noGrp="1"/>
          </p:cNvGraphicFramePr>
          <p:nvPr>
            <p:extLst>
              <p:ext uri="{D42A27DB-BD31-4B8C-83A1-F6EECF244321}">
                <p14:modId xmlns:p14="http://schemas.microsoft.com/office/powerpoint/2010/main" val="539727450"/>
              </p:ext>
            </p:extLst>
          </p:nvPr>
        </p:nvGraphicFramePr>
        <p:xfrm>
          <a:off x="698091" y="1720645"/>
          <a:ext cx="10522357" cy="4255215"/>
        </p:xfrm>
        <a:graphic>
          <a:graphicData uri="http://schemas.openxmlformats.org/drawingml/2006/table">
            <a:tbl>
              <a:tblPr/>
              <a:tblGrid>
                <a:gridCol w="3110760">
                  <a:extLst>
                    <a:ext uri="{9D8B030D-6E8A-4147-A177-3AD203B41FA5}">
                      <a16:colId xmlns:a16="http://schemas.microsoft.com/office/drawing/2014/main" val="4095523462"/>
                    </a:ext>
                  </a:extLst>
                </a:gridCol>
                <a:gridCol w="142695">
                  <a:extLst>
                    <a:ext uri="{9D8B030D-6E8A-4147-A177-3AD203B41FA5}">
                      <a16:colId xmlns:a16="http://schemas.microsoft.com/office/drawing/2014/main" val="2949731674"/>
                    </a:ext>
                  </a:extLst>
                </a:gridCol>
                <a:gridCol w="676376">
                  <a:extLst>
                    <a:ext uri="{9D8B030D-6E8A-4147-A177-3AD203B41FA5}">
                      <a16:colId xmlns:a16="http://schemas.microsoft.com/office/drawing/2014/main" val="926068180"/>
                    </a:ext>
                  </a:extLst>
                </a:gridCol>
                <a:gridCol w="676376">
                  <a:extLst>
                    <a:ext uri="{9D8B030D-6E8A-4147-A177-3AD203B41FA5}">
                      <a16:colId xmlns:a16="http://schemas.microsoft.com/office/drawing/2014/main" val="427224665"/>
                    </a:ext>
                  </a:extLst>
                </a:gridCol>
                <a:gridCol w="676376">
                  <a:extLst>
                    <a:ext uri="{9D8B030D-6E8A-4147-A177-3AD203B41FA5}">
                      <a16:colId xmlns:a16="http://schemas.microsoft.com/office/drawing/2014/main" val="1471537528"/>
                    </a:ext>
                  </a:extLst>
                </a:gridCol>
                <a:gridCol w="171234">
                  <a:extLst>
                    <a:ext uri="{9D8B030D-6E8A-4147-A177-3AD203B41FA5}">
                      <a16:colId xmlns:a16="http://schemas.microsoft.com/office/drawing/2014/main" val="3224546112"/>
                    </a:ext>
                  </a:extLst>
                </a:gridCol>
                <a:gridCol w="676376">
                  <a:extLst>
                    <a:ext uri="{9D8B030D-6E8A-4147-A177-3AD203B41FA5}">
                      <a16:colId xmlns:a16="http://schemas.microsoft.com/office/drawing/2014/main" val="580573431"/>
                    </a:ext>
                  </a:extLst>
                </a:gridCol>
                <a:gridCol w="676376">
                  <a:extLst>
                    <a:ext uri="{9D8B030D-6E8A-4147-A177-3AD203B41FA5}">
                      <a16:colId xmlns:a16="http://schemas.microsoft.com/office/drawing/2014/main" val="4246765426"/>
                    </a:ext>
                  </a:extLst>
                </a:gridCol>
                <a:gridCol w="676376">
                  <a:extLst>
                    <a:ext uri="{9D8B030D-6E8A-4147-A177-3AD203B41FA5}">
                      <a16:colId xmlns:a16="http://schemas.microsoft.com/office/drawing/2014/main" val="1877583876"/>
                    </a:ext>
                  </a:extLst>
                </a:gridCol>
                <a:gridCol w="185504">
                  <a:extLst>
                    <a:ext uri="{9D8B030D-6E8A-4147-A177-3AD203B41FA5}">
                      <a16:colId xmlns:a16="http://schemas.microsoft.com/office/drawing/2014/main" val="1280786050"/>
                    </a:ext>
                  </a:extLst>
                </a:gridCol>
                <a:gridCol w="841903">
                  <a:extLst>
                    <a:ext uri="{9D8B030D-6E8A-4147-A177-3AD203B41FA5}">
                      <a16:colId xmlns:a16="http://schemas.microsoft.com/office/drawing/2014/main" val="1277889131"/>
                    </a:ext>
                  </a:extLst>
                </a:gridCol>
                <a:gridCol w="171234">
                  <a:extLst>
                    <a:ext uri="{9D8B030D-6E8A-4147-A177-3AD203B41FA5}">
                      <a16:colId xmlns:a16="http://schemas.microsoft.com/office/drawing/2014/main" val="296059"/>
                    </a:ext>
                  </a:extLst>
                </a:gridCol>
                <a:gridCol w="1840771">
                  <a:extLst>
                    <a:ext uri="{9D8B030D-6E8A-4147-A177-3AD203B41FA5}">
                      <a16:colId xmlns:a16="http://schemas.microsoft.com/office/drawing/2014/main" val="1828559778"/>
                    </a:ext>
                  </a:extLst>
                </a:gridCol>
              </a:tblGrid>
              <a:tr h="432129">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a:noFill/>
                    </a:lnT>
                    <a:lnB>
                      <a:noFill/>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w="6350" cap="flat" cmpd="sng" algn="ctr">
                      <a:solidFill>
                        <a:srgbClr val="000000"/>
                      </a:solidFill>
                      <a:prstDash val="solid"/>
                      <a:round/>
                      <a:headEnd type="none" w="med" len="med"/>
                      <a:tailEnd type="none" w="med" len="med"/>
                    </a:lnR>
                    <a:lnT>
                      <a:noFill/>
                    </a:lnT>
                    <a:lnB>
                      <a:noFill/>
                    </a:lnB>
                    <a:noFill/>
                  </a:tcPr>
                </a:tc>
                <a:tc gridSpan="3">
                  <a:txBody>
                    <a:bodyPr/>
                    <a:lstStyle/>
                    <a:p>
                      <a:pPr algn="ctr" fontAlgn="ctr"/>
                      <a:r>
                        <a:rPr lang="en-US" sz="1400" b="1" i="0" u="none" strike="noStrike" dirty="0">
                          <a:solidFill>
                            <a:srgbClr val="000000"/>
                          </a:solidFill>
                          <a:effectLst/>
                          <a:latin typeface="Calibri" panose="020F0502020204030204" pitchFamily="34" charset="0"/>
                        </a:rPr>
                        <a:t>min_distance10V9C_TSP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en-PK"/>
                    </a:p>
                  </a:txBody>
                  <a:tcPr/>
                </a:tc>
                <a:tc hMerge="1">
                  <a:txBody>
                    <a:bodyPr/>
                    <a:lstStyle/>
                    <a:p>
                      <a:endParaRPr lang="en-PK"/>
                    </a:p>
                  </a:txBody>
                  <a:tcPr/>
                </a:tc>
                <a:tc>
                  <a:txBody>
                    <a:bodyPr/>
                    <a:lstStyle/>
                    <a:p>
                      <a:pPr algn="l" fontAlgn="ctr"/>
                      <a:endParaRPr lang="en-PK" sz="1400" b="1"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gridSpan="3">
                  <a:txBody>
                    <a:bodyPr/>
                    <a:lstStyle/>
                    <a:p>
                      <a:pPr algn="ctr" fontAlgn="ctr"/>
                      <a:r>
                        <a:rPr lang="en-US" sz="1400" b="1" i="0" u="none" strike="noStrike">
                          <a:solidFill>
                            <a:srgbClr val="000000"/>
                          </a:solidFill>
                          <a:effectLst/>
                          <a:latin typeface="Calibri" panose="020F0502020204030204" pitchFamily="34" charset="0"/>
                        </a:rPr>
                        <a:t>manual_TSP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en-PK"/>
                    </a:p>
                  </a:txBody>
                  <a:tcPr/>
                </a:tc>
                <a:tc hMerge="1">
                  <a:txBody>
                    <a:bodyPr/>
                    <a:lstStyle/>
                    <a:p>
                      <a:endParaRPr lang="en-PK"/>
                    </a:p>
                  </a:txBody>
                  <a:tcPr/>
                </a:tc>
                <a:tc>
                  <a:txBody>
                    <a:bodyPr/>
                    <a:lstStyle/>
                    <a:p>
                      <a:pPr algn="l" fontAlgn="ctr"/>
                      <a:endParaRPr lang="en-PK" sz="14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l" fontAlgn="ctr"/>
                      <a:endParaRPr lang="en-PK" sz="1400" b="0" i="0" u="none" strike="noStrike">
                        <a:solidFill>
                          <a:srgbClr val="000000"/>
                        </a:solidFill>
                        <a:effectLst/>
                        <a:latin typeface="Calibri" panose="020F0502020204030204" pitchFamily="34" charset="0"/>
                      </a:endParaRP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l" fontAlgn="ctr"/>
                      <a:endParaRPr lang="en-PK" sz="1400" b="0" i="0" u="none" strike="noStrike">
                        <a:solidFill>
                          <a:srgbClr val="000000"/>
                        </a:solidFill>
                        <a:effectLst/>
                        <a:latin typeface="Calibri" panose="020F0502020204030204" pitchFamily="34" charset="0"/>
                      </a:endParaRPr>
                    </a:p>
                  </a:txBody>
                  <a:tcPr marL="7620" marR="7620" marT="7620" marB="0" anchor="ctr">
                    <a:lnL>
                      <a:noFill/>
                    </a:lnL>
                    <a:lnR>
                      <a:noFill/>
                    </a:lnR>
                    <a:lnT>
                      <a:noFill/>
                    </a:lnT>
                    <a:lnB>
                      <a:noFill/>
                    </a:lnB>
                    <a:noFill/>
                  </a:tcPr>
                </a:tc>
                <a:tc>
                  <a:txBody>
                    <a:bodyPr/>
                    <a:lstStyle/>
                    <a:p>
                      <a:pPr algn="l" fontAlgn="ctr"/>
                      <a:endParaRPr lang="en-PK" sz="1400" b="0" i="0" u="none" strike="noStrike">
                        <a:solidFill>
                          <a:srgbClr val="000000"/>
                        </a:solidFill>
                        <a:effectLst/>
                        <a:latin typeface="Calibri" panose="020F0502020204030204" pitchFamily="34" charset="0"/>
                      </a:endParaRP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75817133"/>
                  </a:ext>
                </a:extLst>
              </a:tr>
              <a:tr h="472641">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a:noFill/>
                    </a:lnT>
                    <a:lnB>
                      <a:noFill/>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400" b="1" i="0" u="none" strike="noStrike" dirty="0">
                          <a:solidFill>
                            <a:srgbClr val="000000"/>
                          </a:solidFill>
                          <a:effectLst/>
                          <a:latin typeface="Calibri" panose="020F0502020204030204" pitchFamily="34" charset="0"/>
                        </a:rPr>
                        <a:t>Pickup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400" b="1" i="0" u="none" strike="noStrike">
                          <a:solidFill>
                            <a:srgbClr val="000000"/>
                          </a:solidFill>
                          <a:effectLst/>
                          <a:latin typeface="Calibri" panose="020F0502020204030204" pitchFamily="34" charset="0"/>
                        </a:rPr>
                        <a:t>Dropoff</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400" b="1" i="0" u="none" strike="noStrike" dirty="0">
                          <a:solidFill>
                            <a:srgbClr val="000000"/>
                          </a:solidFill>
                          <a:effectLst/>
                          <a:latin typeface="Calibri" panose="020F0502020204030204" pitchFamily="34" charset="0"/>
                        </a:rPr>
                        <a:t>Total</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400" b="1"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400" b="1" i="0" u="none" strike="noStrike" dirty="0">
                          <a:solidFill>
                            <a:srgbClr val="000000"/>
                          </a:solidFill>
                          <a:effectLst/>
                          <a:latin typeface="Calibri" panose="020F0502020204030204" pitchFamily="34" charset="0"/>
                        </a:rPr>
                        <a:t>Pickup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400" b="1" i="0" u="none" strike="noStrike" dirty="0">
                          <a:solidFill>
                            <a:srgbClr val="000000"/>
                          </a:solidFill>
                          <a:effectLst/>
                          <a:latin typeface="Calibri" panose="020F0502020204030204" pitchFamily="34" charset="0"/>
                        </a:rPr>
                        <a:t>Dropoff</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400" b="1" i="0" u="none" strike="noStrike" dirty="0">
                          <a:solidFill>
                            <a:srgbClr val="000000"/>
                          </a:solidFill>
                          <a:effectLst/>
                          <a:latin typeface="Calibri" panose="020F0502020204030204" pitchFamily="34" charset="0"/>
                        </a:rPr>
                        <a:t>Total</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400" b="1"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400" b="1" i="0" u="none" strike="noStrike" dirty="0">
                          <a:solidFill>
                            <a:srgbClr val="000000"/>
                          </a:solidFill>
                          <a:effectLst/>
                          <a:latin typeface="Calibri" panose="020F0502020204030204" pitchFamily="34" charset="0"/>
                        </a:rPr>
                        <a:t>Difference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400" b="1"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400" b="1" i="0" u="none" strike="noStrike" dirty="0">
                          <a:solidFill>
                            <a:srgbClr val="000000"/>
                          </a:solidFill>
                          <a:effectLst/>
                          <a:latin typeface="Calibri" panose="020F0502020204030204" pitchFamily="34" charset="0"/>
                        </a:rPr>
                        <a:t>Favorable Route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53016242"/>
                  </a:ext>
                </a:extLst>
              </a:tr>
              <a:tr h="0">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a:noFill/>
                    </a:lnT>
                    <a:lnB>
                      <a:noFill/>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dirty="0">
                        <a:solidFill>
                          <a:srgbClr val="000000"/>
                        </a:solidFill>
                        <a:effectLst/>
                        <a:latin typeface="Calibri" panose="020F0502020204030204" pitchFamily="34" charset="0"/>
                      </a:endParaRPr>
                    </a:p>
                  </a:txBody>
                  <a:tcPr marL="7620" marR="7620" marT="7620"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a:noFill/>
                    </a:lnT>
                    <a:lnB>
                      <a:noFill/>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a:noFill/>
                    </a:lnT>
                    <a:lnB>
                      <a:noFill/>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a:noFill/>
                    </a:lnT>
                    <a:lnB>
                      <a:noFill/>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65352487"/>
                  </a:ext>
                </a:extLst>
              </a:tr>
              <a:tr h="351105">
                <a:tc>
                  <a:txBody>
                    <a:bodyPr/>
                    <a:lstStyle/>
                    <a:p>
                      <a:pPr lvl="0" algn="l" fontAlgn="ctr"/>
                      <a:r>
                        <a:rPr lang="en-US" sz="1400" b="1" i="0" u="none" strike="noStrike" dirty="0">
                          <a:solidFill>
                            <a:srgbClr val="000000"/>
                          </a:solidFill>
                          <a:effectLst/>
                          <a:latin typeface="Calibri" panose="020F0502020204030204" pitchFamily="34" charset="0"/>
                        </a:rPr>
                        <a:t> Total Travelled Distance (Kms)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dirty="0">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567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560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1,127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588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582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1,170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dirty="0">
                          <a:solidFill>
                            <a:srgbClr val="000000"/>
                          </a:solidFill>
                          <a:effectLst/>
                          <a:latin typeface="Calibri" panose="020F0502020204030204" pitchFamily="34" charset="0"/>
                        </a:rPr>
                        <a:t>            </a:t>
                      </a:r>
                      <a:r>
                        <a:rPr lang="en-US" sz="1200" b="0" i="0" u="none" strike="noStrike" dirty="0">
                          <a:solidFill>
                            <a:srgbClr val="000000"/>
                          </a:solidFill>
                          <a:effectLst/>
                          <a:latin typeface="Calibri" panose="020F0502020204030204" pitchFamily="34" charset="0"/>
                        </a:rPr>
                        <a:t>- </a:t>
                      </a:r>
                      <a:r>
                        <a:rPr lang="en-PK" sz="1200" b="0" i="0" u="none" strike="noStrike" dirty="0">
                          <a:solidFill>
                            <a:srgbClr val="000000"/>
                          </a:solidFill>
                          <a:effectLst/>
                          <a:latin typeface="Calibri" panose="020F0502020204030204" pitchFamily="34" charset="0"/>
                        </a:rPr>
                        <a:t>43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200" b="0" i="0" u="none" strike="noStrike">
                          <a:solidFill>
                            <a:srgbClr val="000000"/>
                          </a:solidFill>
                          <a:effectLst/>
                          <a:latin typeface="Calibri" panose="020F0502020204030204" pitchFamily="34" charset="0"/>
                        </a:rPr>
                        <a:t>min_distance10V9C_TSP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68324645"/>
                  </a:ext>
                </a:extLst>
              </a:tr>
              <a:tr h="351105">
                <a:tc>
                  <a:txBody>
                    <a:bodyPr/>
                    <a:lstStyle/>
                    <a:p>
                      <a:pPr lvl="0" algn="l" fontAlgn="ctr"/>
                      <a:r>
                        <a:rPr lang="en-US" sz="1400" b="1" i="0" u="none" strike="noStrike" dirty="0">
                          <a:solidFill>
                            <a:srgbClr val="000000"/>
                          </a:solidFill>
                          <a:effectLst/>
                          <a:latin typeface="Calibri" panose="020F0502020204030204" pitchFamily="34" charset="0"/>
                        </a:rPr>
                        <a:t> Route Wise Average Distance (Kms)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dirty="0">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57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56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113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53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53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106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dirty="0">
                          <a:solidFill>
                            <a:srgbClr val="000000"/>
                          </a:solidFill>
                          <a:effectLst/>
                          <a:latin typeface="Calibri" panose="020F0502020204030204" pitchFamily="34" charset="0"/>
                        </a:rPr>
                        <a:t>               6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200" b="0" i="0" u="none" strike="noStrike">
                          <a:solidFill>
                            <a:srgbClr val="000000"/>
                          </a:solidFill>
                          <a:effectLst/>
                          <a:latin typeface="Calibri" panose="020F0502020204030204" pitchFamily="34" charset="0"/>
                        </a:rPr>
                        <a:t>manual_TSP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52428948"/>
                  </a:ext>
                </a:extLst>
              </a:tr>
              <a:tr h="351105">
                <a:tc>
                  <a:txBody>
                    <a:bodyPr/>
                    <a:lstStyle/>
                    <a:p>
                      <a:pPr lvl="0" algn="l" fontAlgn="ctr"/>
                      <a:r>
                        <a:rPr lang="en-US" sz="1400" b="1" i="0" u="none" strike="noStrike" dirty="0">
                          <a:solidFill>
                            <a:srgbClr val="000000"/>
                          </a:solidFill>
                          <a:effectLst/>
                          <a:latin typeface="Calibri" panose="020F0502020204030204" pitchFamily="34" charset="0"/>
                        </a:rPr>
                        <a:t> Max Individual Travelling Distance (Kms)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90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69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159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dirty="0">
                          <a:solidFill>
                            <a:srgbClr val="000000"/>
                          </a:solidFill>
                          <a:effectLst/>
                          <a:latin typeface="Calibri" panose="020F0502020204030204" pitchFamily="34" charset="0"/>
                        </a:rPr>
                        <a:t>             74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73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147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dirty="0">
                          <a:solidFill>
                            <a:srgbClr val="000000"/>
                          </a:solidFill>
                          <a:effectLst/>
                          <a:latin typeface="Calibri" panose="020F0502020204030204" pitchFamily="34" charset="0"/>
                        </a:rPr>
                        <a:t>             12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200" b="0" i="0" u="none" strike="noStrike">
                          <a:solidFill>
                            <a:srgbClr val="000000"/>
                          </a:solidFill>
                          <a:effectLst/>
                          <a:latin typeface="Calibri" panose="020F0502020204030204" pitchFamily="34" charset="0"/>
                        </a:rPr>
                        <a:t>manual_TSP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33057487"/>
                  </a:ext>
                </a:extLst>
              </a:tr>
              <a:tr h="351105">
                <a:tc>
                  <a:txBody>
                    <a:bodyPr/>
                    <a:lstStyle/>
                    <a:p>
                      <a:pPr lvl="0" algn="l" fontAlgn="ctr"/>
                      <a:r>
                        <a:rPr lang="en-US" sz="1400" b="1" i="0" u="none" strike="noStrike" dirty="0">
                          <a:solidFill>
                            <a:srgbClr val="000000"/>
                          </a:solidFill>
                          <a:effectLst/>
                          <a:latin typeface="Calibri" panose="020F0502020204030204" pitchFamily="34" charset="0"/>
                        </a:rPr>
                        <a:t> Min Individual Travelling Distance(Kms)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11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13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25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11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14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25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dirty="0">
                          <a:solidFill>
                            <a:srgbClr val="000000"/>
                          </a:solidFill>
                          <a:effectLst/>
                          <a:latin typeface="Calibri" panose="020F0502020204030204" pitchFamily="34" charset="0"/>
                        </a:rPr>
                        <a:t>            </a:t>
                      </a:r>
                      <a:r>
                        <a:rPr lang="en-US" sz="1200" b="0" i="0" u="none" strike="noStrike" dirty="0">
                          <a:solidFill>
                            <a:srgbClr val="000000"/>
                          </a:solidFill>
                          <a:effectLst/>
                          <a:latin typeface="Calibri" panose="020F0502020204030204" pitchFamily="34" charset="0"/>
                        </a:rPr>
                        <a:t>-</a:t>
                      </a:r>
                      <a:r>
                        <a:rPr lang="en-PK" sz="1200" b="0" i="0" u="none" strike="noStrike" dirty="0">
                          <a:solidFill>
                            <a:srgbClr val="000000"/>
                          </a:solidFill>
                          <a:effectLst/>
                          <a:latin typeface="Calibri" panose="020F0502020204030204" pitchFamily="34" charset="0"/>
                        </a:rPr>
                        <a:t> 1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200" b="0" i="0" u="none" strike="noStrike">
                          <a:solidFill>
                            <a:srgbClr val="000000"/>
                          </a:solidFill>
                          <a:effectLst/>
                          <a:latin typeface="Calibri" panose="020F0502020204030204" pitchFamily="34" charset="0"/>
                        </a:rPr>
                        <a:t>min_distance10V9C_TSP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15691906"/>
                  </a:ext>
                </a:extLst>
              </a:tr>
              <a:tr h="351105">
                <a:tc>
                  <a:txBody>
                    <a:bodyPr/>
                    <a:lstStyle/>
                    <a:p>
                      <a:pPr lvl="0" algn="l" fontAlgn="ctr"/>
                      <a:r>
                        <a:rPr lang="en-US" sz="1400" b="1" i="0" u="none" strike="noStrike" dirty="0">
                          <a:solidFill>
                            <a:srgbClr val="000000"/>
                          </a:solidFill>
                          <a:effectLst/>
                          <a:latin typeface="Calibri" panose="020F0502020204030204" pitchFamily="34" charset="0"/>
                        </a:rPr>
                        <a:t> Total Travelling Duration (Mins)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1,153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1,153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2,306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1,186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1,166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2,352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dirty="0">
                          <a:solidFill>
                            <a:srgbClr val="000000"/>
                          </a:solidFill>
                          <a:effectLst/>
                          <a:latin typeface="Calibri" panose="020F0502020204030204" pitchFamily="34" charset="0"/>
                        </a:rPr>
                        <a:t>           </a:t>
                      </a:r>
                      <a:r>
                        <a:rPr lang="en-US" sz="1200" b="0" i="0" u="none" strike="noStrike" dirty="0">
                          <a:solidFill>
                            <a:srgbClr val="000000"/>
                          </a:solidFill>
                          <a:effectLst/>
                          <a:latin typeface="Calibri" panose="020F0502020204030204" pitchFamily="34" charset="0"/>
                        </a:rPr>
                        <a:t>- </a:t>
                      </a:r>
                      <a:r>
                        <a:rPr lang="en-PK" sz="1200" b="0" i="0" u="none" strike="noStrike" dirty="0">
                          <a:solidFill>
                            <a:srgbClr val="000000"/>
                          </a:solidFill>
                          <a:effectLst/>
                          <a:latin typeface="Calibri" panose="020F0502020204030204" pitchFamily="34" charset="0"/>
                        </a:rPr>
                        <a:t>46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200" b="0" i="0" u="none" strike="noStrike">
                          <a:solidFill>
                            <a:srgbClr val="000000"/>
                          </a:solidFill>
                          <a:effectLst/>
                          <a:latin typeface="Calibri" panose="020F0502020204030204" pitchFamily="34" charset="0"/>
                        </a:rPr>
                        <a:t>min_distance10V9C_TSP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75586644"/>
                  </a:ext>
                </a:extLst>
              </a:tr>
              <a:tr h="351105">
                <a:tc>
                  <a:txBody>
                    <a:bodyPr/>
                    <a:lstStyle/>
                    <a:p>
                      <a:pPr lvl="0" algn="l" fontAlgn="ctr"/>
                      <a:r>
                        <a:rPr lang="fr-FR" sz="1400" b="1" i="0" u="none" strike="noStrike" dirty="0">
                          <a:solidFill>
                            <a:srgbClr val="000000"/>
                          </a:solidFill>
                          <a:effectLst/>
                          <a:latin typeface="Calibri" panose="020F0502020204030204" pitchFamily="34" charset="0"/>
                        </a:rPr>
                        <a:t> Route Wise </a:t>
                      </a:r>
                      <a:r>
                        <a:rPr lang="fr-FR" sz="1400" b="1" i="0" u="none" strike="noStrike" dirty="0" err="1">
                          <a:solidFill>
                            <a:srgbClr val="000000"/>
                          </a:solidFill>
                          <a:effectLst/>
                          <a:latin typeface="Calibri" panose="020F0502020204030204" pitchFamily="34" charset="0"/>
                        </a:rPr>
                        <a:t>Average</a:t>
                      </a:r>
                      <a:r>
                        <a:rPr lang="fr-FR" sz="1400" b="1" i="0" u="none" strike="noStrike" dirty="0">
                          <a:solidFill>
                            <a:srgbClr val="000000"/>
                          </a:solidFill>
                          <a:effectLst/>
                          <a:latin typeface="Calibri" panose="020F0502020204030204" pitchFamily="34" charset="0"/>
                        </a:rPr>
                        <a:t> Duration (Mins)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115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115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231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108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106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214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200" b="0" i="0" u="none" strike="noStrike" dirty="0">
                          <a:solidFill>
                            <a:srgbClr val="000000"/>
                          </a:solidFill>
                          <a:effectLst/>
                          <a:latin typeface="Calibri" panose="020F0502020204030204" pitchFamily="34" charset="0"/>
                        </a:rPr>
                        <a:t>  </a:t>
                      </a:r>
                      <a:r>
                        <a:rPr lang="en-PK" sz="1200" b="0" i="0" u="none" strike="noStrike" dirty="0">
                          <a:solidFill>
                            <a:srgbClr val="000000"/>
                          </a:solidFill>
                          <a:effectLst/>
                          <a:latin typeface="Calibri" panose="020F0502020204030204" pitchFamily="34" charset="0"/>
                        </a:rPr>
                        <a:t>           17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200" b="0" i="0" u="none" strike="noStrike">
                          <a:solidFill>
                            <a:srgbClr val="000000"/>
                          </a:solidFill>
                          <a:effectLst/>
                          <a:latin typeface="Calibri" panose="020F0502020204030204" pitchFamily="34" charset="0"/>
                        </a:rPr>
                        <a:t>manual_TSP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0610935"/>
                  </a:ext>
                </a:extLst>
              </a:tr>
              <a:tr h="351105">
                <a:tc>
                  <a:txBody>
                    <a:bodyPr/>
                    <a:lstStyle/>
                    <a:p>
                      <a:pPr lvl="0" algn="l" fontAlgn="ctr"/>
                      <a:r>
                        <a:rPr lang="en-US" sz="1400" b="1" i="0" u="none" strike="noStrike" dirty="0">
                          <a:solidFill>
                            <a:srgbClr val="000000"/>
                          </a:solidFill>
                          <a:effectLst/>
                          <a:latin typeface="Calibri" panose="020F0502020204030204" pitchFamily="34" charset="0"/>
                        </a:rPr>
                        <a:t> Max Individual Travelling Duration (Mins)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172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158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329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183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182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364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dirty="0">
                          <a:solidFill>
                            <a:srgbClr val="000000"/>
                          </a:solidFill>
                          <a:effectLst/>
                          <a:latin typeface="Calibri" panose="020F0502020204030204" pitchFamily="34" charset="0"/>
                        </a:rPr>
                        <a:t>           </a:t>
                      </a:r>
                      <a:r>
                        <a:rPr lang="en-US" sz="1200" b="0" i="0" u="none" strike="noStrike" dirty="0">
                          <a:solidFill>
                            <a:srgbClr val="000000"/>
                          </a:solidFill>
                          <a:effectLst/>
                          <a:latin typeface="Calibri" panose="020F0502020204030204" pitchFamily="34" charset="0"/>
                        </a:rPr>
                        <a:t>- </a:t>
                      </a:r>
                      <a:r>
                        <a:rPr lang="en-PK" sz="1200" b="0" i="0" u="none" strike="noStrike" dirty="0">
                          <a:solidFill>
                            <a:srgbClr val="000000"/>
                          </a:solidFill>
                          <a:effectLst/>
                          <a:latin typeface="Calibri" panose="020F0502020204030204" pitchFamily="34" charset="0"/>
                        </a:rPr>
                        <a:t>35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200" b="0" i="0" u="none" strike="noStrike" dirty="0">
                          <a:solidFill>
                            <a:srgbClr val="000000"/>
                          </a:solidFill>
                          <a:effectLst/>
                          <a:latin typeface="Calibri" panose="020F0502020204030204" pitchFamily="34" charset="0"/>
                        </a:rPr>
                        <a:t>min_distance10V9C_TSP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50370000"/>
                  </a:ext>
                </a:extLst>
              </a:tr>
              <a:tr h="351105">
                <a:tc>
                  <a:txBody>
                    <a:bodyPr/>
                    <a:lstStyle/>
                    <a:p>
                      <a:pPr lvl="0" algn="l" fontAlgn="ctr"/>
                      <a:r>
                        <a:rPr lang="en-US" sz="1400" b="1" i="0" u="none" strike="noStrike" dirty="0">
                          <a:solidFill>
                            <a:srgbClr val="000000"/>
                          </a:solidFill>
                          <a:effectLst/>
                          <a:latin typeface="Calibri" panose="020F0502020204030204" pitchFamily="34" charset="0"/>
                        </a:rPr>
                        <a:t> Min Individual Travelling Duration (Mins)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18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20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38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18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22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39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dirty="0">
                          <a:solidFill>
                            <a:srgbClr val="000000"/>
                          </a:solidFill>
                          <a:effectLst/>
                          <a:latin typeface="Calibri" panose="020F0502020204030204" pitchFamily="34" charset="0"/>
                        </a:rPr>
                        <a:t>             </a:t>
                      </a:r>
                      <a:r>
                        <a:rPr lang="en-US" sz="1200" b="0" i="0" u="none" strike="noStrike" dirty="0">
                          <a:solidFill>
                            <a:srgbClr val="000000"/>
                          </a:solidFill>
                          <a:effectLst/>
                          <a:latin typeface="Calibri" panose="020F0502020204030204" pitchFamily="34" charset="0"/>
                        </a:rPr>
                        <a:t>-</a:t>
                      </a:r>
                      <a:r>
                        <a:rPr lang="en-PK" sz="1200" b="0" i="0" u="none" strike="noStrike" dirty="0">
                          <a:solidFill>
                            <a:srgbClr val="000000"/>
                          </a:solidFill>
                          <a:effectLst/>
                          <a:latin typeface="Calibri" panose="020F0502020204030204" pitchFamily="34" charset="0"/>
                        </a:rPr>
                        <a:t>2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200" b="0" i="0" u="none" strike="noStrike">
                          <a:solidFill>
                            <a:srgbClr val="000000"/>
                          </a:solidFill>
                          <a:effectLst/>
                          <a:latin typeface="Calibri" panose="020F0502020204030204" pitchFamily="34" charset="0"/>
                        </a:rPr>
                        <a:t>min_distance10V9C_TSP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05553144"/>
                  </a:ext>
                </a:extLst>
              </a:tr>
              <a:tr h="351105">
                <a:tc>
                  <a:txBody>
                    <a:bodyPr/>
                    <a:lstStyle/>
                    <a:p>
                      <a:pPr lvl="0" algn="l" fontAlgn="ctr"/>
                      <a:r>
                        <a:rPr lang="en-US" sz="1400" b="1" i="0" u="none" strike="noStrike" dirty="0">
                          <a:solidFill>
                            <a:srgbClr val="000000"/>
                          </a:solidFill>
                          <a:effectLst/>
                          <a:latin typeface="Calibri" panose="020F0502020204030204" pitchFamily="34" charset="0"/>
                        </a:rPr>
                        <a:t> No. of Vehicles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10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10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10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a:solidFill>
                            <a:srgbClr val="000000"/>
                          </a:solidFill>
                          <a:effectLst/>
                          <a:latin typeface="Calibri" panose="020F0502020204030204" pitchFamily="34" charset="0"/>
                        </a:rPr>
                        <a:t>             11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11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PK" sz="1200" b="0" i="0" u="none" strike="noStrike">
                          <a:solidFill>
                            <a:srgbClr val="000000"/>
                          </a:solidFill>
                          <a:effectLst/>
                          <a:latin typeface="Calibri" panose="020F0502020204030204" pitchFamily="34" charset="0"/>
                        </a:rPr>
                        <a:t>             11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PK" sz="1200" b="0" i="0" u="none" strike="noStrike" dirty="0">
                          <a:solidFill>
                            <a:srgbClr val="000000"/>
                          </a:solidFill>
                          <a:effectLst/>
                          <a:latin typeface="Calibri" panose="020F0502020204030204" pitchFamily="34" charset="0"/>
                        </a:rPr>
                        <a:t>             </a:t>
                      </a:r>
                      <a:r>
                        <a:rPr lang="en-US" sz="1200" b="0" i="0" u="none" strike="noStrike" dirty="0">
                          <a:solidFill>
                            <a:srgbClr val="000000"/>
                          </a:solidFill>
                          <a:effectLst/>
                          <a:latin typeface="Calibri" panose="020F0502020204030204" pitchFamily="34" charset="0"/>
                        </a:rPr>
                        <a:t>-</a:t>
                      </a:r>
                      <a:r>
                        <a:rPr lang="en-PK" sz="1200" b="0" i="0" u="none" strike="noStrike" dirty="0">
                          <a:solidFill>
                            <a:srgbClr val="000000"/>
                          </a:solidFill>
                          <a:effectLst/>
                          <a:latin typeface="Calibri" panose="020F0502020204030204" pitchFamily="34" charset="0"/>
                        </a:rPr>
                        <a:t>1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endParaRPr lang="en-PK" sz="1200" b="0" i="0" u="none" strike="noStrike">
                        <a:solidFill>
                          <a:srgbClr val="000000"/>
                        </a:solidFill>
                        <a:effectLst/>
                        <a:latin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US" sz="1200" b="0" i="0" u="none" strike="noStrike" dirty="0">
                          <a:solidFill>
                            <a:srgbClr val="000000"/>
                          </a:solidFill>
                          <a:effectLst/>
                          <a:latin typeface="Calibri" panose="020F0502020204030204" pitchFamily="34" charset="0"/>
                        </a:rPr>
                        <a:t>min_distance10V9C_TSP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22050596"/>
                  </a:ext>
                </a:extLst>
              </a:tr>
            </a:tbl>
          </a:graphicData>
        </a:graphic>
      </p:graphicFrame>
      <p:sp>
        <p:nvSpPr>
          <p:cNvPr id="10" name="TextBox 9">
            <a:extLst>
              <a:ext uri="{FF2B5EF4-FFF2-40B4-BE49-F238E27FC236}">
                <a16:creationId xmlns:a16="http://schemas.microsoft.com/office/drawing/2014/main" id="{660B2819-CCEA-17C2-7D21-8CA78FDF5568}"/>
              </a:ext>
            </a:extLst>
          </p:cNvPr>
          <p:cNvSpPr txBox="1"/>
          <p:nvPr/>
        </p:nvSpPr>
        <p:spPr>
          <a:xfrm>
            <a:off x="8516271" y="272059"/>
            <a:ext cx="3136490" cy="1200329"/>
          </a:xfrm>
          <a:prstGeom prst="rect">
            <a:avLst/>
          </a:prstGeom>
          <a:noFill/>
        </p:spPr>
        <p:txBody>
          <a:bodyPr wrap="square">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Despite having one less route, </a:t>
            </a:r>
            <a:r>
              <a:rPr lang="en-US" sz="1800" dirty="0" err="1">
                <a:latin typeface="Posterama" panose="020B0504020200020000" pitchFamily="34" charset="0"/>
                <a:ea typeface="微软雅黑"/>
                <a:cs typeface="Posterama" panose="020B0504020200020000" pitchFamily="34" charset="0"/>
              </a:rPr>
              <a:t>min_distance</a:t>
            </a:r>
            <a:r>
              <a:rPr lang="en-US" sz="1800" dirty="0">
                <a:latin typeface="Posterama" panose="020B0504020200020000" pitchFamily="34" charset="0"/>
                <a:ea typeface="微软雅黑"/>
                <a:cs typeface="Posterama" panose="020B0504020200020000" pitchFamily="34" charset="0"/>
              </a:rPr>
              <a:t> performs better on 6 out of 9 matrices</a:t>
            </a:r>
            <a:endParaRPr lang="en-PK" sz="1800" dirty="0">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10732584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B6EA3EBB-044B-3746-7917-C3A70EECE041}"/>
              </a:ext>
            </a:extLst>
          </p:cNvPr>
          <p:cNvPicPr>
            <a:picLocks noChangeAspect="1"/>
          </p:cNvPicPr>
          <p:nvPr/>
        </p:nvPicPr>
        <p:blipFill rotWithShape="1">
          <a:blip r:embed="rId2"/>
          <a:srcRect r="33883"/>
          <a:stretch/>
        </p:blipFill>
        <p:spPr>
          <a:xfrm>
            <a:off x="5439778" y="0"/>
            <a:ext cx="6752222" cy="6858000"/>
          </a:xfrm>
          <a:prstGeom prst="rect">
            <a:avLst/>
          </a:prstGeom>
          <a:ln>
            <a:noFill/>
          </a:ln>
          <a:effectLst>
            <a:softEdge rad="112500"/>
          </a:effectLst>
        </p:spPr>
      </p:pic>
      <p:sp>
        <p:nvSpPr>
          <p:cNvPr id="2" name="Title 1">
            <a:extLst>
              <a:ext uri="{FF2B5EF4-FFF2-40B4-BE49-F238E27FC236}">
                <a16:creationId xmlns:a16="http://schemas.microsoft.com/office/drawing/2014/main" id="{84244ECD-071C-BE5B-4F3A-9B96FA41F66D}"/>
              </a:ext>
            </a:extLst>
          </p:cNvPr>
          <p:cNvSpPr>
            <a:spLocks noGrp="1"/>
          </p:cNvSpPr>
          <p:nvPr>
            <p:ph type="title"/>
          </p:nvPr>
        </p:nvSpPr>
        <p:spPr>
          <a:xfrm>
            <a:off x="1606684" y="3490606"/>
            <a:ext cx="5257793" cy="2057441"/>
          </a:xfrm>
        </p:spPr>
        <p:txBody>
          <a:bodyPr/>
          <a:lstStyle/>
          <a:p>
            <a:r>
              <a:rPr lang="en-US" dirty="0"/>
              <a:t>SMARTCOMMUTE</a:t>
            </a:r>
            <a:br>
              <a:rPr lang="en-US" dirty="0"/>
            </a:br>
            <a:r>
              <a:rPr lang="en-US" dirty="0"/>
              <a:t>WEB APPLICATION</a:t>
            </a:r>
            <a:endParaRPr lang="en-PK" dirty="0"/>
          </a:p>
        </p:txBody>
      </p:sp>
    </p:spTree>
    <p:extLst>
      <p:ext uri="{BB962C8B-B14F-4D97-AF65-F5344CB8AC3E}">
        <p14:creationId xmlns:p14="http://schemas.microsoft.com/office/powerpoint/2010/main" val="37007066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39</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Employee Data Bulk Upload Option</a:t>
            </a:r>
            <a:endParaRPr lang="en-PK" sz="2800" dirty="0"/>
          </a:p>
        </p:txBody>
      </p:sp>
      <p:pic>
        <p:nvPicPr>
          <p:cNvPr id="9" name="Picture 8" descr="A screenshot of a computer&#10;&#10;Description automatically generated">
            <a:extLst>
              <a:ext uri="{FF2B5EF4-FFF2-40B4-BE49-F238E27FC236}">
                <a16:creationId xmlns:a16="http://schemas.microsoft.com/office/drawing/2014/main" id="{F82FB3AB-6432-BBDB-0490-712EEE3ABA3D}"/>
              </a:ext>
            </a:extLst>
          </p:cNvPr>
          <p:cNvPicPr>
            <a:picLocks noChangeAspect="1"/>
          </p:cNvPicPr>
          <p:nvPr/>
        </p:nvPicPr>
        <p:blipFill>
          <a:blip r:embed="rId2"/>
          <a:stretch>
            <a:fillRect/>
          </a:stretch>
        </p:blipFill>
        <p:spPr>
          <a:xfrm>
            <a:off x="1398714" y="650875"/>
            <a:ext cx="9148347" cy="6207125"/>
          </a:xfrm>
          <a:prstGeom prst="rect">
            <a:avLst/>
          </a:prstGeom>
        </p:spPr>
      </p:pic>
    </p:spTree>
    <p:extLst>
      <p:ext uri="{BB962C8B-B14F-4D97-AF65-F5344CB8AC3E}">
        <p14:creationId xmlns:p14="http://schemas.microsoft.com/office/powerpoint/2010/main" val="1511495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09574" y="120606"/>
            <a:ext cx="5117162" cy="1325563"/>
          </a:xfrm>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460414" y="1370771"/>
            <a:ext cx="4260180" cy="4758660"/>
          </a:xfrm>
        </p:spPr>
        <p:txBody>
          <a:bodyPr/>
          <a:lstStyle/>
          <a:p>
            <a:r>
              <a:rPr lang="en-US" dirty="0"/>
              <a:t>Karachi is a </a:t>
            </a:r>
            <a:r>
              <a:rPr lang="en-US" dirty="0" err="1"/>
              <a:t>magacity</a:t>
            </a:r>
            <a:r>
              <a:rPr lang="en-US" dirty="0"/>
              <a:t> with highest population in Pakistan. Being the port city, Karachi has the significant contribution in country’s economy due to largest industrial sector among all major cities in Pakistan. </a:t>
            </a:r>
          </a:p>
          <a:p>
            <a:r>
              <a:rPr lang="en-US" dirty="0"/>
              <a:t>Transportation in Karachi is a significant challenge due to exhausting road infrastructure and ever-increasing traffic congestions. </a:t>
            </a:r>
          </a:p>
          <a:p>
            <a:r>
              <a:rPr lang="en-US" dirty="0"/>
              <a:t>The most effected public segment is of daily commuters who travel to work specially in rush hours. It is estimated that it usually takes </a:t>
            </a:r>
            <a:r>
              <a:rPr lang="en-US" dirty="0" err="1"/>
              <a:t>upto</a:t>
            </a:r>
            <a:r>
              <a:rPr lang="en-US" dirty="0"/>
              <a:t> 3 hours to commute from one industrial zone to another end of the main city.</a:t>
            </a:r>
          </a:p>
          <a:p>
            <a:r>
              <a:rPr lang="en-US" dirty="0"/>
              <a:t>Similarly, employers also find it difficult to maintain punctuality and cost efficiency while providing convenience to their workforce in terms of daily transportation. </a:t>
            </a:r>
          </a:p>
          <a:p>
            <a:endParaRPr lang="en-US" dirty="0"/>
          </a:p>
        </p:txBody>
      </p:sp>
      <p:sp>
        <p:nvSpPr>
          <p:cNvPr id="4" name="Footer Placeholder 3">
            <a:extLst>
              <a:ext uri="{FF2B5EF4-FFF2-40B4-BE49-F238E27FC236}">
                <a16:creationId xmlns:a16="http://schemas.microsoft.com/office/drawing/2014/main" id="{0A01EC1F-42C9-66C4-9D49-F6AF79D5BE91}"/>
              </a:ext>
            </a:extLst>
          </p:cNvPr>
          <p:cNvSpPr>
            <a:spLocks noGrp="1"/>
          </p:cNvSpPr>
          <p:nvPr>
            <p:ph type="ftr" sz="quarter" idx="52"/>
          </p:nvPr>
        </p:nvSpPr>
        <p:spPr/>
        <p:txBody>
          <a:bodyPr/>
          <a:lstStyle/>
          <a:p>
            <a:r>
              <a:rPr lang="en-US"/>
              <a:t>Presentation title</a:t>
            </a:r>
            <a:endParaRPr lang="en-US" dirty="0"/>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pic>
        <p:nvPicPr>
          <p:cNvPr id="14" name="Picture 13" descr="A map of a large area&#10;&#10;Description automatically generated">
            <a:extLst>
              <a:ext uri="{FF2B5EF4-FFF2-40B4-BE49-F238E27FC236}">
                <a16:creationId xmlns:a16="http://schemas.microsoft.com/office/drawing/2014/main" id="{82B90438-DACB-4FEE-641C-00801AD3D062}"/>
              </a:ext>
            </a:extLst>
          </p:cNvPr>
          <p:cNvPicPr>
            <a:picLocks noChangeAspect="1"/>
          </p:cNvPicPr>
          <p:nvPr/>
        </p:nvPicPr>
        <p:blipFill rotWithShape="1">
          <a:blip r:embed="rId3"/>
          <a:srcRect t="4543" b="6954"/>
          <a:stretch/>
        </p:blipFill>
        <p:spPr>
          <a:xfrm>
            <a:off x="4896465" y="399215"/>
            <a:ext cx="7295535" cy="5818705"/>
          </a:xfrm>
          <a:prstGeom prst="rect">
            <a:avLst/>
          </a:prstGeom>
        </p:spPr>
      </p:pic>
    </p:spTree>
    <p:extLst>
      <p:ext uri="{BB962C8B-B14F-4D97-AF65-F5344CB8AC3E}">
        <p14:creationId xmlns:p14="http://schemas.microsoft.com/office/powerpoint/2010/main" val="775548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40</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Driver Registration Form</a:t>
            </a:r>
            <a:endParaRPr lang="en-PK" sz="2800" dirty="0"/>
          </a:p>
        </p:txBody>
      </p:sp>
      <p:pic>
        <p:nvPicPr>
          <p:cNvPr id="3" name="Picture 2" descr="A screenshot of a computer&#10;&#10;Description automatically generated">
            <a:extLst>
              <a:ext uri="{FF2B5EF4-FFF2-40B4-BE49-F238E27FC236}">
                <a16:creationId xmlns:a16="http://schemas.microsoft.com/office/drawing/2014/main" id="{26137544-9B56-9D5B-A234-593C39A89243}"/>
              </a:ext>
            </a:extLst>
          </p:cNvPr>
          <p:cNvPicPr>
            <a:picLocks noChangeAspect="1"/>
          </p:cNvPicPr>
          <p:nvPr/>
        </p:nvPicPr>
        <p:blipFill>
          <a:blip r:embed="rId2"/>
          <a:stretch>
            <a:fillRect/>
          </a:stretch>
        </p:blipFill>
        <p:spPr>
          <a:xfrm>
            <a:off x="1940560" y="632070"/>
            <a:ext cx="9249954" cy="6225930"/>
          </a:xfrm>
          <a:prstGeom prst="rect">
            <a:avLst/>
          </a:prstGeom>
        </p:spPr>
      </p:pic>
    </p:spTree>
    <p:extLst>
      <p:ext uri="{BB962C8B-B14F-4D97-AF65-F5344CB8AC3E}">
        <p14:creationId xmlns:p14="http://schemas.microsoft.com/office/powerpoint/2010/main" val="2285904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41</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Vehicle – Driver Mapping</a:t>
            </a:r>
            <a:endParaRPr lang="en-PK" sz="2800" dirty="0"/>
          </a:p>
        </p:txBody>
      </p:sp>
      <p:pic>
        <p:nvPicPr>
          <p:cNvPr id="6" name="Picture 5" descr="A screenshot of a computer&#10;&#10;Description automatically generated">
            <a:extLst>
              <a:ext uri="{FF2B5EF4-FFF2-40B4-BE49-F238E27FC236}">
                <a16:creationId xmlns:a16="http://schemas.microsoft.com/office/drawing/2014/main" id="{0AF4A176-9FBA-E645-4C4C-7ACE77029960}"/>
              </a:ext>
            </a:extLst>
          </p:cNvPr>
          <p:cNvPicPr>
            <a:picLocks noChangeAspect="1"/>
          </p:cNvPicPr>
          <p:nvPr/>
        </p:nvPicPr>
        <p:blipFill>
          <a:blip r:embed="rId2"/>
          <a:stretch>
            <a:fillRect/>
          </a:stretch>
        </p:blipFill>
        <p:spPr>
          <a:xfrm>
            <a:off x="1950720" y="615514"/>
            <a:ext cx="9197433" cy="6242486"/>
          </a:xfrm>
          <a:prstGeom prst="rect">
            <a:avLst/>
          </a:prstGeom>
        </p:spPr>
      </p:pic>
    </p:spTree>
    <p:extLst>
      <p:ext uri="{BB962C8B-B14F-4D97-AF65-F5344CB8AC3E}">
        <p14:creationId xmlns:p14="http://schemas.microsoft.com/office/powerpoint/2010/main" val="29330030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42</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Employee Data Management</a:t>
            </a:r>
            <a:endParaRPr lang="en-PK" sz="2800" dirty="0"/>
          </a:p>
        </p:txBody>
      </p:sp>
      <p:pic>
        <p:nvPicPr>
          <p:cNvPr id="3" name="Picture 2" descr="A screenshot of a computer&#10;&#10;Description automatically generated">
            <a:extLst>
              <a:ext uri="{FF2B5EF4-FFF2-40B4-BE49-F238E27FC236}">
                <a16:creationId xmlns:a16="http://schemas.microsoft.com/office/drawing/2014/main" id="{CEE0E651-CAB4-3975-55C9-1DFEA2B16108}"/>
              </a:ext>
            </a:extLst>
          </p:cNvPr>
          <p:cNvPicPr>
            <a:picLocks noChangeAspect="1"/>
          </p:cNvPicPr>
          <p:nvPr/>
        </p:nvPicPr>
        <p:blipFill>
          <a:blip r:embed="rId2"/>
          <a:stretch>
            <a:fillRect/>
          </a:stretch>
        </p:blipFill>
        <p:spPr>
          <a:xfrm>
            <a:off x="1920240" y="608556"/>
            <a:ext cx="9252506" cy="6249444"/>
          </a:xfrm>
          <a:prstGeom prst="rect">
            <a:avLst/>
          </a:prstGeom>
        </p:spPr>
      </p:pic>
    </p:spTree>
    <p:extLst>
      <p:ext uri="{BB962C8B-B14F-4D97-AF65-F5344CB8AC3E}">
        <p14:creationId xmlns:p14="http://schemas.microsoft.com/office/powerpoint/2010/main" val="30656569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43</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Employee Data Management</a:t>
            </a:r>
            <a:endParaRPr lang="en-PK" sz="2800" dirty="0"/>
          </a:p>
        </p:txBody>
      </p:sp>
      <p:pic>
        <p:nvPicPr>
          <p:cNvPr id="6" name="Picture 5" descr="A screenshot of a computer&#10;&#10;Description automatically generated">
            <a:extLst>
              <a:ext uri="{FF2B5EF4-FFF2-40B4-BE49-F238E27FC236}">
                <a16:creationId xmlns:a16="http://schemas.microsoft.com/office/drawing/2014/main" id="{0F378EAE-E556-7F6F-B6C3-CA7B31C190D7}"/>
              </a:ext>
            </a:extLst>
          </p:cNvPr>
          <p:cNvPicPr>
            <a:picLocks noChangeAspect="1"/>
          </p:cNvPicPr>
          <p:nvPr/>
        </p:nvPicPr>
        <p:blipFill>
          <a:blip r:embed="rId2"/>
          <a:stretch>
            <a:fillRect/>
          </a:stretch>
        </p:blipFill>
        <p:spPr>
          <a:xfrm>
            <a:off x="2133600" y="633788"/>
            <a:ext cx="9083854" cy="6081971"/>
          </a:xfrm>
          <a:prstGeom prst="rect">
            <a:avLst/>
          </a:prstGeom>
        </p:spPr>
      </p:pic>
    </p:spTree>
    <p:extLst>
      <p:ext uri="{BB962C8B-B14F-4D97-AF65-F5344CB8AC3E}">
        <p14:creationId xmlns:p14="http://schemas.microsoft.com/office/powerpoint/2010/main" val="29097043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44</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Shift Setup</a:t>
            </a:r>
            <a:endParaRPr lang="en-PK" sz="2800" dirty="0"/>
          </a:p>
        </p:txBody>
      </p:sp>
      <p:pic>
        <p:nvPicPr>
          <p:cNvPr id="3" name="Picture 2" descr="A screenshot of a computer&#10;&#10;Description automatically generated">
            <a:extLst>
              <a:ext uri="{FF2B5EF4-FFF2-40B4-BE49-F238E27FC236}">
                <a16:creationId xmlns:a16="http://schemas.microsoft.com/office/drawing/2014/main" id="{E2ACF4E5-D0A2-AC18-348D-04C1F95786CB}"/>
              </a:ext>
            </a:extLst>
          </p:cNvPr>
          <p:cNvPicPr>
            <a:picLocks noChangeAspect="1"/>
          </p:cNvPicPr>
          <p:nvPr/>
        </p:nvPicPr>
        <p:blipFill>
          <a:blip r:embed="rId2"/>
          <a:stretch>
            <a:fillRect/>
          </a:stretch>
        </p:blipFill>
        <p:spPr>
          <a:xfrm>
            <a:off x="1948068" y="650876"/>
            <a:ext cx="9267666" cy="6207124"/>
          </a:xfrm>
          <a:prstGeom prst="rect">
            <a:avLst/>
          </a:prstGeom>
        </p:spPr>
      </p:pic>
    </p:spTree>
    <p:extLst>
      <p:ext uri="{BB962C8B-B14F-4D97-AF65-F5344CB8AC3E}">
        <p14:creationId xmlns:p14="http://schemas.microsoft.com/office/powerpoint/2010/main" val="9366179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45</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Vehicle Registration Form</a:t>
            </a:r>
            <a:endParaRPr lang="en-PK" sz="2800" dirty="0"/>
          </a:p>
        </p:txBody>
      </p:sp>
      <p:pic>
        <p:nvPicPr>
          <p:cNvPr id="6" name="Picture 5" descr="A screenshot of a computer&#10;&#10;Description automatically generated">
            <a:extLst>
              <a:ext uri="{FF2B5EF4-FFF2-40B4-BE49-F238E27FC236}">
                <a16:creationId xmlns:a16="http://schemas.microsoft.com/office/drawing/2014/main" id="{F9F18C03-B1A5-9E96-DCEF-4A1E24F64252}"/>
              </a:ext>
            </a:extLst>
          </p:cNvPr>
          <p:cNvPicPr>
            <a:picLocks noChangeAspect="1"/>
          </p:cNvPicPr>
          <p:nvPr/>
        </p:nvPicPr>
        <p:blipFill>
          <a:blip r:embed="rId2"/>
          <a:stretch>
            <a:fillRect/>
          </a:stretch>
        </p:blipFill>
        <p:spPr>
          <a:xfrm>
            <a:off x="1838959" y="572154"/>
            <a:ext cx="9366657" cy="6285846"/>
          </a:xfrm>
          <a:prstGeom prst="rect">
            <a:avLst/>
          </a:prstGeom>
        </p:spPr>
      </p:pic>
    </p:spTree>
    <p:extLst>
      <p:ext uri="{BB962C8B-B14F-4D97-AF65-F5344CB8AC3E}">
        <p14:creationId xmlns:p14="http://schemas.microsoft.com/office/powerpoint/2010/main" val="13829471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46</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Change Request Form</a:t>
            </a:r>
            <a:endParaRPr lang="en-PK" sz="2800" dirty="0"/>
          </a:p>
        </p:txBody>
      </p:sp>
      <p:pic>
        <p:nvPicPr>
          <p:cNvPr id="3" name="Picture 2" descr="A screenshot of a computer&#10;&#10;Description automatically generated">
            <a:extLst>
              <a:ext uri="{FF2B5EF4-FFF2-40B4-BE49-F238E27FC236}">
                <a16:creationId xmlns:a16="http://schemas.microsoft.com/office/drawing/2014/main" id="{8E59B5CE-1B8D-1D83-5AC2-E9C31BD4AC30}"/>
              </a:ext>
            </a:extLst>
          </p:cNvPr>
          <p:cNvPicPr>
            <a:picLocks noChangeAspect="1"/>
          </p:cNvPicPr>
          <p:nvPr/>
        </p:nvPicPr>
        <p:blipFill>
          <a:blip r:embed="rId2"/>
          <a:stretch>
            <a:fillRect/>
          </a:stretch>
        </p:blipFill>
        <p:spPr>
          <a:xfrm>
            <a:off x="1757680" y="531982"/>
            <a:ext cx="9473290" cy="6326017"/>
          </a:xfrm>
          <a:prstGeom prst="rect">
            <a:avLst/>
          </a:prstGeom>
        </p:spPr>
      </p:pic>
    </p:spTree>
    <p:extLst>
      <p:ext uri="{BB962C8B-B14F-4D97-AF65-F5344CB8AC3E}">
        <p14:creationId xmlns:p14="http://schemas.microsoft.com/office/powerpoint/2010/main" val="54995205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47</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Routing Algorithm Execution</a:t>
            </a:r>
            <a:endParaRPr lang="en-PK" sz="2800" dirty="0"/>
          </a:p>
        </p:txBody>
      </p:sp>
      <p:pic>
        <p:nvPicPr>
          <p:cNvPr id="3" name="Picture 2" descr="A screenshot of a computer&#10;&#10;Description automatically generated">
            <a:extLst>
              <a:ext uri="{FF2B5EF4-FFF2-40B4-BE49-F238E27FC236}">
                <a16:creationId xmlns:a16="http://schemas.microsoft.com/office/drawing/2014/main" id="{5A200E7B-BE24-0BB9-2D0C-A4D47A1DBCA8}"/>
              </a:ext>
            </a:extLst>
          </p:cNvPr>
          <p:cNvPicPr>
            <a:picLocks noChangeAspect="1"/>
          </p:cNvPicPr>
          <p:nvPr/>
        </p:nvPicPr>
        <p:blipFill>
          <a:blip r:embed="rId2"/>
          <a:stretch>
            <a:fillRect/>
          </a:stretch>
        </p:blipFill>
        <p:spPr>
          <a:xfrm>
            <a:off x="2519679" y="744896"/>
            <a:ext cx="8145145" cy="6113104"/>
          </a:xfrm>
          <a:prstGeom prst="rect">
            <a:avLst/>
          </a:prstGeom>
        </p:spPr>
      </p:pic>
    </p:spTree>
    <p:extLst>
      <p:ext uri="{BB962C8B-B14F-4D97-AF65-F5344CB8AC3E}">
        <p14:creationId xmlns:p14="http://schemas.microsoft.com/office/powerpoint/2010/main" val="233900312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48</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Routing Algorithm Results Comparisons</a:t>
            </a:r>
            <a:endParaRPr lang="en-PK" sz="2800" dirty="0"/>
          </a:p>
        </p:txBody>
      </p:sp>
      <p:pic>
        <p:nvPicPr>
          <p:cNvPr id="6" name="Picture 5" descr="A screenshot of a computer&#10;&#10;Description automatically generated">
            <a:extLst>
              <a:ext uri="{FF2B5EF4-FFF2-40B4-BE49-F238E27FC236}">
                <a16:creationId xmlns:a16="http://schemas.microsoft.com/office/drawing/2014/main" id="{737B5664-02C8-9EC2-95A2-484BF1E5E880}"/>
              </a:ext>
            </a:extLst>
          </p:cNvPr>
          <p:cNvPicPr>
            <a:picLocks noChangeAspect="1"/>
          </p:cNvPicPr>
          <p:nvPr/>
        </p:nvPicPr>
        <p:blipFill>
          <a:blip r:embed="rId2"/>
          <a:stretch>
            <a:fillRect/>
          </a:stretch>
        </p:blipFill>
        <p:spPr>
          <a:xfrm>
            <a:off x="2550160" y="764682"/>
            <a:ext cx="8109365" cy="6093318"/>
          </a:xfrm>
          <a:prstGeom prst="rect">
            <a:avLst/>
          </a:prstGeom>
        </p:spPr>
      </p:pic>
    </p:spTree>
    <p:extLst>
      <p:ext uri="{BB962C8B-B14F-4D97-AF65-F5344CB8AC3E}">
        <p14:creationId xmlns:p14="http://schemas.microsoft.com/office/powerpoint/2010/main" val="20776983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49</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Saved Routes Details</a:t>
            </a:r>
            <a:endParaRPr lang="en-PK" sz="2800" dirty="0"/>
          </a:p>
        </p:txBody>
      </p:sp>
      <p:pic>
        <p:nvPicPr>
          <p:cNvPr id="2" name="Picture 1">
            <a:extLst>
              <a:ext uri="{FF2B5EF4-FFF2-40B4-BE49-F238E27FC236}">
                <a16:creationId xmlns:a16="http://schemas.microsoft.com/office/drawing/2014/main" id="{9B56A16F-0A0F-B133-FB58-1AECBFBE4EE2}"/>
              </a:ext>
            </a:extLst>
          </p:cNvPr>
          <p:cNvPicPr>
            <a:picLocks noChangeAspect="1"/>
          </p:cNvPicPr>
          <p:nvPr/>
        </p:nvPicPr>
        <p:blipFill>
          <a:blip r:embed="rId2"/>
          <a:stretch>
            <a:fillRect/>
          </a:stretch>
        </p:blipFill>
        <p:spPr>
          <a:xfrm>
            <a:off x="2571646" y="792480"/>
            <a:ext cx="8108049" cy="6065520"/>
          </a:xfrm>
          <a:prstGeom prst="rect">
            <a:avLst/>
          </a:prstGeom>
        </p:spPr>
      </p:pic>
    </p:spTree>
    <p:extLst>
      <p:ext uri="{BB962C8B-B14F-4D97-AF65-F5344CB8AC3E}">
        <p14:creationId xmlns:p14="http://schemas.microsoft.com/office/powerpoint/2010/main" val="2863222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838200" y="5509419"/>
            <a:ext cx="4082142" cy="585788"/>
          </a:xfrm>
        </p:spPr>
        <p:txBody>
          <a:bodyPr/>
          <a:lstStyle/>
          <a:p>
            <a:r>
              <a:rPr lang="en-US" dirty="0"/>
              <a:t>PROBLEM</a:t>
            </a:r>
          </a:p>
        </p:txBody>
      </p:sp>
      <p:sp>
        <p:nvSpPr>
          <p:cNvPr id="3" name="Content Placeholder 2">
            <a:extLst>
              <a:ext uri="{FF2B5EF4-FFF2-40B4-BE49-F238E27FC236}">
                <a16:creationId xmlns:a16="http://schemas.microsoft.com/office/drawing/2014/main" id="{7D779DE4-CAEA-4617-897E-FEC9A2AC2D6A}"/>
              </a:ext>
            </a:extLst>
          </p:cNvPr>
          <p:cNvSpPr>
            <a:spLocks noGrp="1"/>
          </p:cNvSpPr>
          <p:nvPr>
            <p:ph type="body" sz="quarter" idx="13"/>
          </p:nvPr>
        </p:nvSpPr>
        <p:spPr>
          <a:xfrm>
            <a:off x="148318" y="1481138"/>
            <a:ext cx="2141764" cy="514350"/>
          </a:xfrm>
        </p:spPr>
        <p:txBody>
          <a:bodyPr vert="horz" lIns="91440" tIns="45720" rIns="91440" bIns="45720" rtlCol="0" anchor="ctr">
            <a:normAutofit/>
          </a:bodyPr>
          <a:lstStyle/>
          <a:p>
            <a:r>
              <a:rPr lang="en-US" dirty="0"/>
              <a:t>Far From City</a:t>
            </a:r>
          </a:p>
        </p:txBody>
      </p:sp>
      <p:sp>
        <p:nvSpPr>
          <p:cNvPr id="4" name="Text Placeholder 3">
            <a:extLst>
              <a:ext uri="{FF2B5EF4-FFF2-40B4-BE49-F238E27FC236}">
                <a16:creationId xmlns:a16="http://schemas.microsoft.com/office/drawing/2014/main" id="{F5FF1291-56EB-4A7B-A198-1D91F9ECC5D3}"/>
              </a:ext>
            </a:extLst>
          </p:cNvPr>
          <p:cNvSpPr>
            <a:spLocks noGrp="1"/>
          </p:cNvSpPr>
          <p:nvPr>
            <p:ph type="body" sz="quarter" idx="14"/>
          </p:nvPr>
        </p:nvSpPr>
        <p:spPr>
          <a:xfrm>
            <a:off x="714375" y="2557463"/>
            <a:ext cx="2141764" cy="514350"/>
          </a:xfrm>
        </p:spPr>
        <p:txBody>
          <a:bodyPr/>
          <a:lstStyle/>
          <a:p>
            <a:r>
              <a:rPr lang="en-US" dirty="0"/>
              <a:t> Manual routes planning</a:t>
            </a:r>
          </a:p>
        </p:txBody>
      </p:sp>
      <p:sp>
        <p:nvSpPr>
          <p:cNvPr id="5" name="Text Placeholder 4">
            <a:extLst>
              <a:ext uri="{FF2B5EF4-FFF2-40B4-BE49-F238E27FC236}">
                <a16:creationId xmlns:a16="http://schemas.microsoft.com/office/drawing/2014/main" id="{6184E21C-7534-4FB5-9709-F7D1A11034F3}"/>
              </a:ext>
            </a:extLst>
          </p:cNvPr>
          <p:cNvSpPr>
            <a:spLocks noGrp="1"/>
          </p:cNvSpPr>
          <p:nvPr>
            <p:ph type="body" sz="quarter" idx="15"/>
          </p:nvPr>
        </p:nvSpPr>
        <p:spPr>
          <a:xfrm>
            <a:off x="1320800" y="3633788"/>
            <a:ext cx="2141764" cy="514350"/>
          </a:xfrm>
        </p:spPr>
        <p:txBody>
          <a:bodyPr/>
          <a:lstStyle/>
          <a:p>
            <a:r>
              <a:rPr lang="en-US" dirty="0"/>
              <a:t>Costs</a:t>
            </a:r>
          </a:p>
        </p:txBody>
      </p:sp>
      <p:sp>
        <p:nvSpPr>
          <p:cNvPr id="6" name="Text Placeholder 5">
            <a:extLst>
              <a:ext uri="{FF2B5EF4-FFF2-40B4-BE49-F238E27FC236}">
                <a16:creationId xmlns:a16="http://schemas.microsoft.com/office/drawing/2014/main" id="{5C594564-4FC6-401A-8586-44735EE819EC}"/>
              </a:ext>
            </a:extLst>
          </p:cNvPr>
          <p:cNvSpPr>
            <a:spLocks noGrp="1"/>
          </p:cNvSpPr>
          <p:nvPr>
            <p:ph type="body" sz="quarter" idx="16"/>
          </p:nvPr>
        </p:nvSpPr>
        <p:spPr>
          <a:xfrm>
            <a:off x="1905000" y="4710114"/>
            <a:ext cx="2141764" cy="514350"/>
          </a:xfrm>
        </p:spPr>
        <p:txBody>
          <a:bodyPr/>
          <a:lstStyle/>
          <a:p>
            <a:r>
              <a:rPr lang="en-US" dirty="0"/>
              <a:t>Employee </a:t>
            </a:r>
            <a:br>
              <a:rPr lang="en-US" dirty="0"/>
            </a:br>
            <a:r>
              <a:rPr lang="en-US" dirty="0"/>
              <a:t>Well-being</a:t>
            </a:r>
          </a:p>
        </p:txBody>
      </p:sp>
      <p:sp>
        <p:nvSpPr>
          <p:cNvPr id="7" name="Text Placeholder 6">
            <a:extLst>
              <a:ext uri="{FF2B5EF4-FFF2-40B4-BE49-F238E27FC236}">
                <a16:creationId xmlns:a16="http://schemas.microsoft.com/office/drawing/2014/main" id="{D7EB25CA-DA83-483D-AF83-0001BDF2DE2B}"/>
              </a:ext>
            </a:extLst>
          </p:cNvPr>
          <p:cNvSpPr>
            <a:spLocks noGrp="1"/>
          </p:cNvSpPr>
          <p:nvPr>
            <p:ph type="body" sz="quarter" idx="17"/>
          </p:nvPr>
        </p:nvSpPr>
        <p:spPr>
          <a:xfrm>
            <a:off x="4401535" y="1594478"/>
            <a:ext cx="5539095" cy="1010842"/>
          </a:xfrm>
        </p:spPr>
        <p:txBody>
          <a:bodyPr/>
          <a:lstStyle/>
          <a:p>
            <a:r>
              <a:rPr lang="en-US" dirty="0">
                <a:solidFill>
                  <a:schemeClr val="bg1"/>
                </a:solidFill>
              </a:rPr>
              <a:t>Located approx. 40Kms away from city center</a:t>
            </a:r>
          </a:p>
          <a:p>
            <a:endParaRPr lang="en-US" dirty="0">
              <a:solidFill>
                <a:schemeClr val="bg1"/>
              </a:solidFill>
            </a:endParaRPr>
          </a:p>
        </p:txBody>
      </p:sp>
      <p:sp>
        <p:nvSpPr>
          <p:cNvPr id="8" name="Text Placeholder 7">
            <a:extLst>
              <a:ext uri="{FF2B5EF4-FFF2-40B4-BE49-F238E27FC236}">
                <a16:creationId xmlns:a16="http://schemas.microsoft.com/office/drawing/2014/main" id="{B46CE8C6-E12D-4A0D-8553-7FFA31941D56}"/>
              </a:ext>
            </a:extLst>
          </p:cNvPr>
          <p:cNvSpPr>
            <a:spLocks noGrp="1"/>
          </p:cNvSpPr>
          <p:nvPr>
            <p:ph type="body" sz="quarter" idx="18"/>
          </p:nvPr>
        </p:nvSpPr>
        <p:spPr>
          <a:xfrm>
            <a:off x="4986028" y="2673328"/>
            <a:ext cx="5539095" cy="1010842"/>
          </a:xfrm>
        </p:spPr>
        <p:txBody>
          <a:bodyPr/>
          <a:lstStyle/>
          <a:p>
            <a:r>
              <a:rPr lang="en-US" dirty="0">
                <a:solidFill>
                  <a:schemeClr val="bg1"/>
                </a:solidFill>
              </a:rPr>
              <a:t>Estimated 30% of the employees need to be reallocated a vehicle after 1</a:t>
            </a:r>
            <a:r>
              <a:rPr lang="en-US" baseline="30000" dirty="0">
                <a:solidFill>
                  <a:schemeClr val="bg1"/>
                </a:solidFill>
              </a:rPr>
              <a:t>st</a:t>
            </a:r>
            <a:r>
              <a:rPr lang="en-US" dirty="0">
                <a:solidFill>
                  <a:schemeClr val="bg1"/>
                </a:solidFill>
              </a:rPr>
              <a:t> run</a:t>
            </a:r>
          </a:p>
          <a:p>
            <a:endParaRPr lang="en-US" dirty="0">
              <a:solidFill>
                <a:schemeClr val="bg1"/>
              </a:solidFill>
            </a:endParaRPr>
          </a:p>
        </p:txBody>
      </p:sp>
      <p:sp>
        <p:nvSpPr>
          <p:cNvPr id="9" name="Text Placeholder 8">
            <a:extLst>
              <a:ext uri="{FF2B5EF4-FFF2-40B4-BE49-F238E27FC236}">
                <a16:creationId xmlns:a16="http://schemas.microsoft.com/office/drawing/2014/main" id="{1C7D5285-85DF-4331-A6FA-1AE847CA47AE}"/>
              </a:ext>
            </a:extLst>
          </p:cNvPr>
          <p:cNvSpPr>
            <a:spLocks noGrp="1"/>
          </p:cNvSpPr>
          <p:nvPr>
            <p:ph type="body" sz="quarter" idx="19"/>
          </p:nvPr>
        </p:nvSpPr>
        <p:spPr>
          <a:xfrm>
            <a:off x="5576937" y="3755394"/>
            <a:ext cx="5539095" cy="1010842"/>
          </a:xfrm>
        </p:spPr>
        <p:txBody>
          <a:bodyPr/>
          <a:lstStyle/>
          <a:p>
            <a:r>
              <a:rPr lang="en-US" dirty="0">
                <a:solidFill>
                  <a:schemeClr val="bg1"/>
                </a:solidFill>
              </a:rPr>
              <a:t>Increasing Fuel costs are challenging the sector to revise their cost structures</a:t>
            </a:r>
          </a:p>
          <a:p>
            <a:endParaRPr lang="en-US" dirty="0">
              <a:solidFill>
                <a:schemeClr val="bg1"/>
              </a:solidFill>
            </a:endParaRPr>
          </a:p>
        </p:txBody>
      </p:sp>
      <p:sp>
        <p:nvSpPr>
          <p:cNvPr id="10" name="Text Placeholder 9">
            <a:extLst>
              <a:ext uri="{FF2B5EF4-FFF2-40B4-BE49-F238E27FC236}">
                <a16:creationId xmlns:a16="http://schemas.microsoft.com/office/drawing/2014/main" id="{02D305EF-9A88-496B-BFC1-D589A01EE381}"/>
              </a:ext>
            </a:extLst>
          </p:cNvPr>
          <p:cNvSpPr>
            <a:spLocks noGrp="1"/>
          </p:cNvSpPr>
          <p:nvPr>
            <p:ph type="body" sz="quarter" idx="20"/>
          </p:nvPr>
        </p:nvSpPr>
        <p:spPr>
          <a:xfrm>
            <a:off x="6175279" y="4824430"/>
            <a:ext cx="5539095" cy="1010842"/>
          </a:xfrm>
        </p:spPr>
        <p:txBody>
          <a:bodyPr/>
          <a:lstStyle/>
          <a:p>
            <a:r>
              <a:rPr lang="en-US" dirty="0">
                <a:solidFill>
                  <a:schemeClr val="bg1"/>
                </a:solidFill>
              </a:rPr>
              <a:t>Loss of productivity due to hectic travel routines</a:t>
            </a:r>
          </a:p>
          <a:p>
            <a:endParaRPr lang="en-US" dirty="0">
              <a:solidFill>
                <a:schemeClr val="bg1"/>
              </a:solidFill>
            </a:endParaRPr>
          </a:p>
        </p:txBody>
      </p:sp>
      <p:sp>
        <p:nvSpPr>
          <p:cNvPr id="13" name="Slide Number Placeholder 12">
            <a:extLst>
              <a:ext uri="{FF2B5EF4-FFF2-40B4-BE49-F238E27FC236}">
                <a16:creationId xmlns:a16="http://schemas.microsoft.com/office/drawing/2014/main" id="{E3984D70-BD95-4E1F-9725-902B5D74DED6}"/>
              </a:ext>
            </a:extLst>
          </p:cNvPr>
          <p:cNvSpPr>
            <a:spLocks noGrp="1"/>
          </p:cNvSpPr>
          <p:nvPr>
            <p:ph type="sldNum" sz="quarter" idx="12"/>
          </p:nvPr>
        </p:nvSpPr>
        <p:spPr>
          <a:xfrm>
            <a:off x="10810874" y="6356350"/>
            <a:ext cx="542925"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17385616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50</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Saved Routings Display</a:t>
            </a:r>
            <a:endParaRPr lang="en-PK" sz="2800" dirty="0"/>
          </a:p>
        </p:txBody>
      </p:sp>
      <p:pic>
        <p:nvPicPr>
          <p:cNvPr id="6" name="Picture 5" descr="A screenshot of a computer&#10;&#10;Description automatically generated">
            <a:extLst>
              <a:ext uri="{FF2B5EF4-FFF2-40B4-BE49-F238E27FC236}">
                <a16:creationId xmlns:a16="http://schemas.microsoft.com/office/drawing/2014/main" id="{384F5937-A859-89FF-1CA4-8FD4C98E9407}"/>
              </a:ext>
            </a:extLst>
          </p:cNvPr>
          <p:cNvPicPr>
            <a:picLocks noChangeAspect="1"/>
          </p:cNvPicPr>
          <p:nvPr/>
        </p:nvPicPr>
        <p:blipFill>
          <a:blip r:embed="rId2"/>
          <a:stretch>
            <a:fillRect/>
          </a:stretch>
        </p:blipFill>
        <p:spPr>
          <a:xfrm>
            <a:off x="2071352" y="650874"/>
            <a:ext cx="8992213" cy="6207125"/>
          </a:xfrm>
          <a:prstGeom prst="rect">
            <a:avLst/>
          </a:prstGeom>
        </p:spPr>
      </p:pic>
    </p:spTree>
    <p:extLst>
      <p:ext uri="{BB962C8B-B14F-4D97-AF65-F5344CB8AC3E}">
        <p14:creationId xmlns:p14="http://schemas.microsoft.com/office/powerpoint/2010/main" val="26569063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51</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Choice of Route Implementation for display to all Employees</a:t>
            </a:r>
            <a:endParaRPr lang="en-PK" sz="2800" dirty="0"/>
          </a:p>
        </p:txBody>
      </p:sp>
      <p:pic>
        <p:nvPicPr>
          <p:cNvPr id="9" name="Picture 8" descr="A screenshot of a computer&#10;&#10;Description automatically generated">
            <a:extLst>
              <a:ext uri="{FF2B5EF4-FFF2-40B4-BE49-F238E27FC236}">
                <a16:creationId xmlns:a16="http://schemas.microsoft.com/office/drawing/2014/main" id="{2581031E-B98F-CCD0-424B-73423D16BFEC}"/>
              </a:ext>
            </a:extLst>
          </p:cNvPr>
          <p:cNvPicPr>
            <a:picLocks noChangeAspect="1"/>
          </p:cNvPicPr>
          <p:nvPr/>
        </p:nvPicPr>
        <p:blipFill>
          <a:blip r:embed="rId2"/>
          <a:stretch>
            <a:fillRect/>
          </a:stretch>
        </p:blipFill>
        <p:spPr>
          <a:xfrm>
            <a:off x="2740092" y="914400"/>
            <a:ext cx="7932145" cy="5943600"/>
          </a:xfrm>
          <a:prstGeom prst="rect">
            <a:avLst/>
          </a:prstGeom>
        </p:spPr>
      </p:pic>
    </p:spTree>
    <p:extLst>
      <p:ext uri="{BB962C8B-B14F-4D97-AF65-F5344CB8AC3E}">
        <p14:creationId xmlns:p14="http://schemas.microsoft.com/office/powerpoint/2010/main" val="35471974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52</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Manual Routing for each employee</a:t>
            </a:r>
            <a:endParaRPr lang="en-PK" sz="2800" dirty="0"/>
          </a:p>
        </p:txBody>
      </p:sp>
      <p:pic>
        <p:nvPicPr>
          <p:cNvPr id="3" name="Picture 2" descr="A screenshot of a computer&#10;&#10;Description automatically generated">
            <a:extLst>
              <a:ext uri="{FF2B5EF4-FFF2-40B4-BE49-F238E27FC236}">
                <a16:creationId xmlns:a16="http://schemas.microsoft.com/office/drawing/2014/main" id="{87EFD27C-FD9E-2CD1-A9EB-7F2FA0A76C70}"/>
              </a:ext>
            </a:extLst>
          </p:cNvPr>
          <p:cNvPicPr>
            <a:picLocks noChangeAspect="1"/>
          </p:cNvPicPr>
          <p:nvPr/>
        </p:nvPicPr>
        <p:blipFill>
          <a:blip r:embed="rId2"/>
          <a:stretch>
            <a:fillRect/>
          </a:stretch>
        </p:blipFill>
        <p:spPr>
          <a:xfrm>
            <a:off x="2306320" y="593218"/>
            <a:ext cx="8008620" cy="5989827"/>
          </a:xfrm>
          <a:prstGeom prst="rect">
            <a:avLst/>
          </a:prstGeom>
        </p:spPr>
      </p:pic>
    </p:spTree>
    <p:extLst>
      <p:ext uri="{BB962C8B-B14F-4D97-AF65-F5344CB8AC3E}">
        <p14:creationId xmlns:p14="http://schemas.microsoft.com/office/powerpoint/2010/main" val="4994037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D1290-1DAD-0A4D-15EE-D3D5CD5BAEBB}"/>
              </a:ext>
            </a:extLst>
          </p:cNvPr>
          <p:cNvSpPr>
            <a:spLocks noGrp="1"/>
          </p:cNvSpPr>
          <p:nvPr>
            <p:ph type="ftr" sz="quarter" idx="28"/>
          </p:nvPr>
        </p:nvSpPr>
        <p:spPr>
          <a:xfrm>
            <a:off x="484632" y="6217920"/>
            <a:ext cx="4114800" cy="365125"/>
          </a:xfrm>
        </p:spPr>
        <p:txBody>
          <a:bodyPr anchor="ctr">
            <a:normAutofit/>
          </a:bodyPr>
          <a:lstStyle/>
          <a:p>
            <a:pPr>
              <a:spcAft>
                <a:spcPts val="600"/>
              </a:spcAft>
            </a:pPr>
            <a:r>
              <a:rPr lang="en-US"/>
              <a:t>Presentation title</a:t>
            </a:r>
          </a:p>
        </p:txBody>
      </p:sp>
      <p:sp>
        <p:nvSpPr>
          <p:cNvPr id="5" name="Slide Number Placeholder 4">
            <a:extLst>
              <a:ext uri="{FF2B5EF4-FFF2-40B4-BE49-F238E27FC236}">
                <a16:creationId xmlns:a16="http://schemas.microsoft.com/office/drawing/2014/main" id="{8DABF09B-5A40-3330-3BA1-3ECC2AB7F2BF}"/>
              </a:ext>
            </a:extLst>
          </p:cNvPr>
          <p:cNvSpPr>
            <a:spLocks noGrp="1"/>
          </p:cNvSpPr>
          <p:nvPr>
            <p:ph type="sldNum" sz="quarter" idx="2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53</a:t>
            </a:fld>
            <a:endParaRPr lang="en-US" altLang="zh-CN"/>
          </a:p>
        </p:txBody>
      </p:sp>
      <p:sp>
        <p:nvSpPr>
          <p:cNvPr id="7" name="Title 6">
            <a:extLst>
              <a:ext uri="{FF2B5EF4-FFF2-40B4-BE49-F238E27FC236}">
                <a16:creationId xmlns:a16="http://schemas.microsoft.com/office/drawing/2014/main" id="{758B81EC-AA07-F284-4A89-6358D7A0EC66}"/>
              </a:ext>
            </a:extLst>
          </p:cNvPr>
          <p:cNvSpPr>
            <a:spLocks noGrp="1"/>
          </p:cNvSpPr>
          <p:nvPr>
            <p:ph type="title"/>
          </p:nvPr>
        </p:nvSpPr>
        <p:spPr>
          <a:xfrm>
            <a:off x="303349" y="141951"/>
            <a:ext cx="10515600" cy="508924"/>
          </a:xfrm>
        </p:spPr>
        <p:txBody>
          <a:bodyPr/>
          <a:lstStyle/>
          <a:p>
            <a:r>
              <a:rPr lang="en-US" sz="2800" dirty="0"/>
              <a:t>Employee view for respective route detail</a:t>
            </a:r>
            <a:endParaRPr lang="en-PK" sz="2800" dirty="0"/>
          </a:p>
        </p:txBody>
      </p:sp>
      <p:pic>
        <p:nvPicPr>
          <p:cNvPr id="6" name="Picture 5" descr="A screenshot of a computer&#10;&#10;Description automatically generated">
            <a:extLst>
              <a:ext uri="{FF2B5EF4-FFF2-40B4-BE49-F238E27FC236}">
                <a16:creationId xmlns:a16="http://schemas.microsoft.com/office/drawing/2014/main" id="{2B81B397-D621-8C47-62DB-003DA43B8F7E}"/>
              </a:ext>
            </a:extLst>
          </p:cNvPr>
          <p:cNvPicPr>
            <a:picLocks noChangeAspect="1"/>
          </p:cNvPicPr>
          <p:nvPr/>
        </p:nvPicPr>
        <p:blipFill>
          <a:blip r:embed="rId2"/>
          <a:stretch>
            <a:fillRect/>
          </a:stretch>
        </p:blipFill>
        <p:spPr>
          <a:xfrm>
            <a:off x="2123440" y="767438"/>
            <a:ext cx="9090572" cy="6090562"/>
          </a:xfrm>
          <a:prstGeom prst="rect">
            <a:avLst/>
          </a:prstGeom>
        </p:spPr>
      </p:pic>
    </p:spTree>
    <p:extLst>
      <p:ext uri="{BB962C8B-B14F-4D97-AF65-F5344CB8AC3E}">
        <p14:creationId xmlns:p14="http://schemas.microsoft.com/office/powerpoint/2010/main" val="43491172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E17942FE-65D3-7C03-B361-8DF125B81DC1}"/>
              </a:ext>
            </a:extLst>
          </p:cNvPr>
          <p:cNvSpPr>
            <a:spLocks noGrp="1"/>
          </p:cNvSpPr>
          <p:nvPr>
            <p:ph type="title"/>
          </p:nvPr>
        </p:nvSpPr>
        <p:spPr/>
        <p:txBody>
          <a:bodyPr/>
          <a:lstStyle/>
          <a:p>
            <a:r>
              <a:rPr lang="en-US" dirty="0"/>
              <a:t>Key Benefits</a:t>
            </a:r>
          </a:p>
        </p:txBody>
      </p:sp>
      <p:sp>
        <p:nvSpPr>
          <p:cNvPr id="63" name="Text Placeholder 62">
            <a:extLst>
              <a:ext uri="{FF2B5EF4-FFF2-40B4-BE49-F238E27FC236}">
                <a16:creationId xmlns:a16="http://schemas.microsoft.com/office/drawing/2014/main" id="{22D79EB2-B914-5355-4D75-3AC59F0DCCC3}"/>
              </a:ext>
            </a:extLst>
          </p:cNvPr>
          <p:cNvSpPr>
            <a:spLocks noGrp="1"/>
          </p:cNvSpPr>
          <p:nvPr>
            <p:ph type="body" sz="quarter" idx="27"/>
          </p:nvPr>
        </p:nvSpPr>
        <p:spPr>
          <a:xfrm>
            <a:off x="1507136" y="3722763"/>
            <a:ext cx="1877575" cy="506399"/>
          </a:xfrm>
        </p:spPr>
        <p:txBody>
          <a:bodyPr/>
          <a:lstStyle/>
          <a:p>
            <a:r>
              <a:rPr lang="en-US" dirty="0"/>
              <a:t>Instant Route Generation</a:t>
            </a:r>
          </a:p>
        </p:txBody>
      </p:sp>
      <p:sp>
        <p:nvSpPr>
          <p:cNvPr id="16" name="Picture Placeholder 15">
            <a:extLst>
              <a:ext uri="{FF2B5EF4-FFF2-40B4-BE49-F238E27FC236}">
                <a16:creationId xmlns:a16="http://schemas.microsoft.com/office/drawing/2014/main" id="{7BD10CEB-2241-4246-B0F4-96E0DB642C4C}"/>
              </a:ext>
            </a:extLst>
          </p:cNvPr>
          <p:cNvSpPr>
            <a:spLocks noGrp="1"/>
          </p:cNvSpPr>
          <p:nvPr>
            <p:ph type="body" sz="quarter" idx="28"/>
          </p:nvPr>
        </p:nvSpPr>
        <p:spPr>
          <a:xfrm>
            <a:off x="1507136" y="4304839"/>
            <a:ext cx="1877575" cy="506399"/>
          </a:xfrm>
        </p:spPr>
        <p:txBody>
          <a:bodyPr/>
          <a:lstStyle/>
          <a:p>
            <a:r>
              <a:rPr lang="en-US" altLang="zh-CN" noProof="0" dirty="0"/>
              <a:t>Just configure the shift timings and generate new routes Instantly</a:t>
            </a:r>
          </a:p>
          <a:p>
            <a:endParaRPr lang="zh-CN" altLang="en-US" dirty="0"/>
          </a:p>
        </p:txBody>
      </p:sp>
      <p:sp>
        <p:nvSpPr>
          <p:cNvPr id="65" name="Text Placeholder 64">
            <a:extLst>
              <a:ext uri="{FF2B5EF4-FFF2-40B4-BE49-F238E27FC236}">
                <a16:creationId xmlns:a16="http://schemas.microsoft.com/office/drawing/2014/main" id="{0ECD9490-0BE0-6A65-01CD-D54CAB839511}"/>
              </a:ext>
            </a:extLst>
          </p:cNvPr>
          <p:cNvSpPr>
            <a:spLocks noGrp="1"/>
          </p:cNvSpPr>
          <p:nvPr>
            <p:ph type="body" sz="quarter" idx="38"/>
          </p:nvPr>
        </p:nvSpPr>
        <p:spPr/>
        <p:txBody>
          <a:bodyPr/>
          <a:lstStyle/>
          <a:p>
            <a:r>
              <a:rPr lang="en-US" dirty="0"/>
              <a:t>Highly Scalable</a:t>
            </a:r>
          </a:p>
        </p:txBody>
      </p:sp>
      <p:sp>
        <p:nvSpPr>
          <p:cNvPr id="19" name="Picture Placeholder 18">
            <a:extLst>
              <a:ext uri="{FF2B5EF4-FFF2-40B4-BE49-F238E27FC236}">
                <a16:creationId xmlns:a16="http://schemas.microsoft.com/office/drawing/2014/main" id="{78038ACE-740A-4AE7-A0B3-BEEA90495BDD}"/>
              </a:ext>
            </a:extLst>
          </p:cNvPr>
          <p:cNvSpPr>
            <a:spLocks noGrp="1"/>
          </p:cNvSpPr>
          <p:nvPr>
            <p:ph type="body" sz="quarter" idx="39"/>
          </p:nvPr>
        </p:nvSpPr>
        <p:spPr/>
        <p:txBody>
          <a:bodyPr/>
          <a:lstStyle/>
          <a:p>
            <a:pPr lvl="0"/>
            <a:r>
              <a:rPr lang="en-US" altLang="zh-CN" dirty="0"/>
              <a:t>Scalable to accommodate as many employees as required in each shift</a:t>
            </a:r>
            <a:endParaRPr lang="en-US" altLang="zh-CN" noProof="0" dirty="0"/>
          </a:p>
        </p:txBody>
      </p:sp>
      <p:sp>
        <p:nvSpPr>
          <p:cNvPr id="67" name="Text Placeholder 66">
            <a:extLst>
              <a:ext uri="{FF2B5EF4-FFF2-40B4-BE49-F238E27FC236}">
                <a16:creationId xmlns:a16="http://schemas.microsoft.com/office/drawing/2014/main" id="{CEEED1DD-BCBD-5246-2A2C-BCED87782D53}"/>
              </a:ext>
            </a:extLst>
          </p:cNvPr>
          <p:cNvSpPr>
            <a:spLocks noGrp="1"/>
          </p:cNvSpPr>
          <p:nvPr>
            <p:ph type="body" sz="quarter" idx="40"/>
          </p:nvPr>
        </p:nvSpPr>
        <p:spPr>
          <a:xfrm>
            <a:off x="5107230" y="4265881"/>
            <a:ext cx="1877575" cy="506399"/>
          </a:xfrm>
        </p:spPr>
        <p:txBody>
          <a:bodyPr/>
          <a:lstStyle/>
          <a:p>
            <a:r>
              <a:rPr lang="en-US" dirty="0"/>
              <a:t>Measurable</a:t>
            </a:r>
          </a:p>
        </p:txBody>
      </p:sp>
      <p:sp>
        <p:nvSpPr>
          <p:cNvPr id="21" name="Picture Placeholder 20">
            <a:extLst>
              <a:ext uri="{FF2B5EF4-FFF2-40B4-BE49-F238E27FC236}">
                <a16:creationId xmlns:a16="http://schemas.microsoft.com/office/drawing/2014/main" id="{DD441F7A-4624-45D2-AE88-EEBA65185E6D}"/>
              </a:ext>
            </a:extLst>
          </p:cNvPr>
          <p:cNvSpPr>
            <a:spLocks noGrp="1"/>
          </p:cNvSpPr>
          <p:nvPr>
            <p:ph type="body" sz="quarter" idx="41"/>
          </p:nvPr>
        </p:nvSpPr>
        <p:spPr>
          <a:xfrm>
            <a:off x="5107230" y="4847957"/>
            <a:ext cx="1877575" cy="506399"/>
          </a:xfrm>
        </p:spPr>
        <p:txBody>
          <a:bodyPr/>
          <a:lstStyle/>
          <a:p>
            <a:r>
              <a:rPr lang="en-US" altLang="zh-CN" dirty="0"/>
              <a:t>High visibility of travel times and durations for informed Cost Structures</a:t>
            </a:r>
            <a:endParaRPr lang="en-US" altLang="zh-CN" noProof="0" dirty="0"/>
          </a:p>
          <a:p>
            <a:endParaRPr lang="zh-CN" altLang="en-US" dirty="0"/>
          </a:p>
        </p:txBody>
      </p:sp>
      <p:sp>
        <p:nvSpPr>
          <p:cNvPr id="69" name="Text Placeholder 68">
            <a:extLst>
              <a:ext uri="{FF2B5EF4-FFF2-40B4-BE49-F238E27FC236}">
                <a16:creationId xmlns:a16="http://schemas.microsoft.com/office/drawing/2014/main" id="{868536F0-BECB-41C2-208F-CAAC89E244FF}"/>
              </a:ext>
            </a:extLst>
          </p:cNvPr>
          <p:cNvSpPr>
            <a:spLocks noGrp="1"/>
          </p:cNvSpPr>
          <p:nvPr>
            <p:ph type="body" sz="quarter" idx="42"/>
          </p:nvPr>
        </p:nvSpPr>
        <p:spPr>
          <a:xfrm>
            <a:off x="7501941" y="4276041"/>
            <a:ext cx="1877575" cy="506399"/>
          </a:xfrm>
        </p:spPr>
        <p:txBody>
          <a:bodyPr/>
          <a:lstStyle/>
          <a:p>
            <a:r>
              <a:rPr lang="en-US" dirty="0"/>
              <a:t>Transparent</a:t>
            </a:r>
          </a:p>
        </p:txBody>
      </p:sp>
      <p:sp>
        <p:nvSpPr>
          <p:cNvPr id="23" name="Picture Placeholder 22">
            <a:extLst>
              <a:ext uri="{FF2B5EF4-FFF2-40B4-BE49-F238E27FC236}">
                <a16:creationId xmlns:a16="http://schemas.microsoft.com/office/drawing/2014/main" id="{4EF68FE0-ADE3-4AB5-AC04-6C029B601AB2}"/>
              </a:ext>
            </a:extLst>
          </p:cNvPr>
          <p:cNvSpPr>
            <a:spLocks noGrp="1"/>
          </p:cNvSpPr>
          <p:nvPr>
            <p:ph type="body" sz="quarter" idx="43"/>
          </p:nvPr>
        </p:nvSpPr>
        <p:spPr>
          <a:xfrm>
            <a:off x="7501941" y="4858117"/>
            <a:ext cx="1877575" cy="506399"/>
          </a:xfrm>
        </p:spPr>
        <p:txBody>
          <a:bodyPr/>
          <a:lstStyle/>
          <a:p>
            <a:r>
              <a:rPr lang="en-US" altLang="zh-CN" dirty="0"/>
              <a:t>Once the route plan is finalized by administrator, It is instantly visible to all stakeholders</a:t>
            </a:r>
          </a:p>
          <a:p>
            <a:endParaRPr lang="zh-CN" altLang="en-US" dirty="0"/>
          </a:p>
        </p:txBody>
      </p:sp>
      <p:sp>
        <p:nvSpPr>
          <p:cNvPr id="71" name="Text Placeholder 70">
            <a:extLst>
              <a:ext uri="{FF2B5EF4-FFF2-40B4-BE49-F238E27FC236}">
                <a16:creationId xmlns:a16="http://schemas.microsoft.com/office/drawing/2014/main" id="{FAFB92ED-EE9E-1E13-228D-2A33EE0B2FC2}"/>
              </a:ext>
            </a:extLst>
          </p:cNvPr>
          <p:cNvSpPr>
            <a:spLocks noGrp="1"/>
          </p:cNvSpPr>
          <p:nvPr>
            <p:ph type="body" sz="quarter" idx="44"/>
          </p:nvPr>
        </p:nvSpPr>
        <p:spPr/>
        <p:txBody>
          <a:bodyPr/>
          <a:lstStyle/>
          <a:p>
            <a:r>
              <a:rPr lang="en-US" dirty="0"/>
              <a:t>Flexible and Diverse</a:t>
            </a:r>
          </a:p>
        </p:txBody>
      </p:sp>
      <p:sp>
        <p:nvSpPr>
          <p:cNvPr id="25" name="Picture Placeholder 24">
            <a:extLst>
              <a:ext uri="{FF2B5EF4-FFF2-40B4-BE49-F238E27FC236}">
                <a16:creationId xmlns:a16="http://schemas.microsoft.com/office/drawing/2014/main" id="{5140B95D-A59E-4E6C-BF07-5DD5E0E818A0}"/>
              </a:ext>
            </a:extLst>
          </p:cNvPr>
          <p:cNvSpPr>
            <a:spLocks noGrp="1"/>
          </p:cNvSpPr>
          <p:nvPr>
            <p:ph type="body" sz="quarter" idx="45"/>
          </p:nvPr>
        </p:nvSpPr>
        <p:spPr/>
        <p:txBody>
          <a:bodyPr/>
          <a:lstStyle/>
          <a:p>
            <a:r>
              <a:rPr lang="en-US" altLang="zh-CN" dirty="0"/>
              <a:t>The option to choose from multiple routing algorithms as well as different plans for Pickups &amp; Drop offs</a:t>
            </a:r>
          </a:p>
        </p:txBody>
      </p:sp>
      <p:sp>
        <p:nvSpPr>
          <p:cNvPr id="4" name="Footer Placeholder 3">
            <a:extLst>
              <a:ext uri="{FF2B5EF4-FFF2-40B4-BE49-F238E27FC236}">
                <a16:creationId xmlns:a16="http://schemas.microsoft.com/office/drawing/2014/main" id="{36404519-33C1-DA61-9858-3858F30C7808}"/>
              </a:ext>
            </a:extLst>
          </p:cNvPr>
          <p:cNvSpPr>
            <a:spLocks noGrp="1"/>
          </p:cNvSpPr>
          <p:nvPr>
            <p:ph type="ftr" sz="quarter" idx="46"/>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302DD1EA-9A0C-9303-AD79-5DAF401390EB}"/>
              </a:ext>
            </a:extLst>
          </p:cNvPr>
          <p:cNvSpPr>
            <a:spLocks noGrp="1"/>
          </p:cNvSpPr>
          <p:nvPr>
            <p:ph type="sldNum" sz="quarter" idx="47"/>
          </p:nvPr>
        </p:nvSpPr>
        <p:spPr/>
        <p:txBody>
          <a:bodyPr/>
          <a:lstStyle/>
          <a:p>
            <a:fld id="{47FEACEE-25B4-4A2D-B147-27296E36371D}" type="slidenum">
              <a:rPr lang="en-US" altLang="zh-CN" smtClean="0"/>
              <a:pPr/>
              <a:t>54</a:t>
            </a:fld>
            <a:endParaRPr lang="en-US" altLang="zh-CN" dirty="0"/>
          </a:p>
        </p:txBody>
      </p:sp>
    </p:spTree>
    <p:extLst>
      <p:ext uri="{BB962C8B-B14F-4D97-AF65-F5344CB8AC3E}">
        <p14:creationId xmlns:p14="http://schemas.microsoft.com/office/powerpoint/2010/main" val="37609069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p:txBody>
          <a:bodyPr/>
          <a:lstStyle/>
          <a:p>
            <a:r>
              <a:rPr lang="en-US" altLang="zh-CN" dirty="0"/>
              <a:t>Conclusion</a:t>
            </a:r>
            <a:endParaRPr lang="en-US" dirty="0"/>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517426" y="3253120"/>
            <a:ext cx="5416013" cy="2007158"/>
          </a:xfrm>
        </p:spPr>
        <p:txBody>
          <a:bodyPr/>
          <a:lstStyle/>
          <a:p>
            <a:r>
              <a:rPr lang="en-US" altLang="zh-CN" dirty="0"/>
              <a:t>As the results reveal that </a:t>
            </a:r>
            <a:r>
              <a:rPr lang="en-US" altLang="zh-CN" dirty="0" err="1"/>
              <a:t>min_distance</a:t>
            </a:r>
            <a:r>
              <a:rPr lang="en-US" altLang="zh-CN" dirty="0"/>
              <a:t> algorithm with TSP saves </a:t>
            </a:r>
            <a:r>
              <a:rPr lang="en-US" altLang="zh-CN" dirty="0" err="1"/>
              <a:t>upto</a:t>
            </a:r>
            <a:r>
              <a:rPr lang="en-US" altLang="zh-CN" dirty="0"/>
              <a:t> 43Kms of total travelled distance along with maximizing per vehicle utilization by saving one excess route. This small shift of 80 employees would save PKR 2 million per annum approx. This project has provided the stakeholders with necessary tools to leverage the power of data and APIs to enable smart decision making and robust management of routes through SMARTCOMMUTE.</a:t>
            </a:r>
          </a:p>
          <a:p>
            <a:endParaRPr lang="en-US" dirty="0"/>
          </a:p>
        </p:txBody>
      </p:sp>
      <p:pic>
        <p:nvPicPr>
          <p:cNvPr id="38" name="Picture Placeholder 37" descr="People working in office">
            <a:extLst>
              <a:ext uri="{FF2B5EF4-FFF2-40B4-BE49-F238E27FC236}">
                <a16:creationId xmlns:a16="http://schemas.microsoft.com/office/drawing/2014/main" id="{4162880A-4A88-ED9F-357E-65638ED8BB0C}"/>
              </a:ext>
            </a:extLst>
          </p:cNvPr>
          <p:cNvPicPr>
            <a:picLocks noGrp="1" noChangeAspect="1"/>
          </p:cNvPicPr>
          <p:nvPr>
            <p:ph type="pic" sz="quarter" idx="48"/>
          </p:nvPr>
        </p:nvPicPr>
        <p:blipFill>
          <a:blip r:embed="rId3" cstate="print">
            <a:extLst>
              <a:ext uri="{28A0092B-C50C-407E-A947-70E740481C1C}">
                <a14:useLocalDpi xmlns:a14="http://schemas.microsoft.com/office/drawing/2010/main"/>
              </a:ext>
            </a:extLst>
          </a:blip>
          <a:srcRect/>
          <a:stretch>
            <a:fillRect/>
          </a:stretch>
        </p:blipFill>
        <p:spPr/>
      </p:pic>
      <p:pic>
        <p:nvPicPr>
          <p:cNvPr id="39" name="Picture Placeholder 31">
            <a:extLst>
              <a:ext uri="{FF2B5EF4-FFF2-40B4-BE49-F238E27FC236}">
                <a16:creationId xmlns:a16="http://schemas.microsoft.com/office/drawing/2014/main" id="{6037332D-8714-C147-6E64-3654D8C5783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4" name="Footer Placeholder 3">
            <a:extLst>
              <a:ext uri="{FF2B5EF4-FFF2-40B4-BE49-F238E27FC236}">
                <a16:creationId xmlns:a16="http://schemas.microsoft.com/office/drawing/2014/main" id="{8E531165-F745-171F-F6EC-07FDD4E3E06C}"/>
              </a:ext>
            </a:extLst>
          </p:cNvPr>
          <p:cNvSpPr>
            <a:spLocks noGrp="1"/>
          </p:cNvSpPr>
          <p:nvPr>
            <p:ph type="ftr" sz="quarter" idx="49"/>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0"/>
          </p:nvPr>
        </p:nvSpPr>
        <p:spPr/>
        <p:txBody>
          <a:bodyPr/>
          <a:lstStyle/>
          <a:p>
            <a:fld id="{47FEACEE-25B4-4A2D-B147-27296E36371D}" type="slidenum">
              <a:rPr lang="en-US" altLang="zh-CN" smtClean="0"/>
              <a:pPr/>
              <a:t>55</a:t>
            </a:fld>
            <a:endParaRPr lang="en-US" altLang="zh-CN" dirty="0"/>
          </a:p>
        </p:txBody>
      </p:sp>
    </p:spTree>
    <p:extLst>
      <p:ext uri="{BB962C8B-B14F-4D97-AF65-F5344CB8AC3E}">
        <p14:creationId xmlns:p14="http://schemas.microsoft.com/office/powerpoint/2010/main" val="41575333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t>Thank you</a:t>
            </a:r>
          </a:p>
        </p:txBody>
      </p:sp>
      <p:pic>
        <p:nvPicPr>
          <p:cNvPr id="14" name="Picture Placeholder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3" cstate="print">
            <a:extLst>
              <a:ext uri="{28A0092B-C50C-407E-A947-70E740481C1C}">
                <a14:useLocalDpi xmlns:a14="http://schemas.microsoft.com/office/drawing/2010/main"/>
              </a:ext>
            </a:extLst>
          </a:blip>
          <a:srcRect/>
          <a:stretch/>
        </p:blipFill>
        <p:spPr/>
      </p:pic>
      <p:pic>
        <p:nvPicPr>
          <p:cNvPr id="16" name="Picture Placeholder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4" cstate="print">
            <a:extLst>
              <a:ext uri="{28A0092B-C50C-407E-A947-70E740481C1C}">
                <a14:useLocalDpi xmlns:a14="http://schemas.microsoft.com/office/drawing/2010/main"/>
              </a:ext>
            </a:extLst>
          </a:blip>
          <a:srcRect/>
          <a:stretch/>
        </p:blipFill>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5" cstate="print">
            <a:extLst>
              <a:ext uri="{28A0092B-C50C-407E-A947-70E740481C1C}">
                <a14:useLocalDpi xmlns:a14="http://schemas.microsoft.com/office/drawing/2010/main"/>
              </a:ext>
            </a:extLst>
          </a:blip>
          <a:src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p:txBody>
          <a:bodyPr/>
          <a:lstStyle/>
          <a:p>
            <a:r>
              <a:rPr lang="en-US" dirty="0"/>
              <a:t>Muhammad Babar Zaib</a:t>
            </a:r>
          </a:p>
        </p:txBody>
      </p:sp>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6"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292794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09574" y="120606"/>
            <a:ext cx="5117162" cy="1325563"/>
          </a:xfrm>
        </p:spPr>
        <p:txBody>
          <a:bodyPr/>
          <a:lstStyle/>
          <a:p>
            <a:r>
              <a:rPr lang="en-US" altLang="zh-CN" dirty="0"/>
              <a:t>Problem Statement</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460413" y="1370771"/>
            <a:ext cx="10733755" cy="4758660"/>
          </a:xfrm>
        </p:spPr>
        <p:txBody>
          <a:bodyPr/>
          <a:lstStyle/>
          <a:p>
            <a:r>
              <a:rPr lang="en-US" sz="2000" dirty="0"/>
              <a:t>Industries located outside main cities provide transportation to their employees. It also involves transport rescheduling and re-routing due to dynamic operating conditions, change in schedules, multiple shifts, employee turnover and other factors. It results in several inefficiencies related to costs, staff punctuality, employee satisfaction and lack of agile planning.</a:t>
            </a:r>
          </a:p>
          <a:p>
            <a:r>
              <a:rPr lang="en-US" sz="2000" dirty="0"/>
              <a:t>By taking example of one corporate firm in Karachi (i.e. Lucky Motor Corporation)  for reference location. This project aims to build and deliver a comprehensive system which builds and improves daily commutes through efficient and dynamic transportation routes planning by harnessing the data and power of latest algorithms &amp; technologies.</a:t>
            </a:r>
          </a:p>
          <a:p>
            <a:endParaRPr lang="en-US" sz="2000" dirty="0"/>
          </a:p>
        </p:txBody>
      </p:sp>
      <p:sp>
        <p:nvSpPr>
          <p:cNvPr id="4" name="Footer Placeholder 3">
            <a:extLst>
              <a:ext uri="{FF2B5EF4-FFF2-40B4-BE49-F238E27FC236}">
                <a16:creationId xmlns:a16="http://schemas.microsoft.com/office/drawing/2014/main" id="{0A01EC1F-42C9-66C4-9D49-F6AF79D5BE91}"/>
              </a:ext>
            </a:extLst>
          </p:cNvPr>
          <p:cNvSpPr>
            <a:spLocks noGrp="1"/>
          </p:cNvSpPr>
          <p:nvPr>
            <p:ph type="ftr" sz="quarter" idx="52"/>
          </p:nvPr>
        </p:nvSpPr>
        <p:spPr/>
        <p:txBody>
          <a:bodyPr/>
          <a:lstStyle/>
          <a:p>
            <a:r>
              <a:rPr lang="en-US"/>
              <a:t>Presentation title</a:t>
            </a:r>
            <a:endParaRPr lang="en-US" dirty="0"/>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0602163" y="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Tree>
    <p:extLst>
      <p:ext uri="{BB962C8B-B14F-4D97-AF65-F5344CB8AC3E}">
        <p14:creationId xmlns:p14="http://schemas.microsoft.com/office/powerpoint/2010/main" val="3481761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44ECD-071C-BE5B-4F3A-9B96FA41F66D}"/>
              </a:ext>
            </a:extLst>
          </p:cNvPr>
          <p:cNvSpPr>
            <a:spLocks noGrp="1"/>
          </p:cNvSpPr>
          <p:nvPr>
            <p:ph type="title"/>
          </p:nvPr>
        </p:nvSpPr>
        <p:spPr>
          <a:xfrm>
            <a:off x="1484764" y="3490606"/>
            <a:ext cx="5257793" cy="2057441"/>
          </a:xfrm>
        </p:spPr>
        <p:txBody>
          <a:bodyPr/>
          <a:lstStyle/>
          <a:p>
            <a:r>
              <a:rPr lang="en-US" dirty="0"/>
              <a:t>THE SOLUTION:</a:t>
            </a:r>
            <a:br>
              <a:rPr lang="en-US" dirty="0"/>
            </a:br>
            <a:r>
              <a:rPr lang="en-US" dirty="0"/>
              <a:t>Key Features</a:t>
            </a:r>
            <a:br>
              <a:rPr lang="en-US" dirty="0"/>
            </a:br>
            <a:r>
              <a:rPr lang="en-US" dirty="0"/>
              <a:t>Definitions &amp; Inputs</a:t>
            </a:r>
            <a:br>
              <a:rPr lang="en-US" dirty="0"/>
            </a:br>
            <a:r>
              <a:rPr lang="en-US" dirty="0"/>
              <a:t>Methodology</a:t>
            </a:r>
            <a:br>
              <a:rPr lang="en-US" dirty="0"/>
            </a:br>
            <a:r>
              <a:rPr lang="en-US" dirty="0"/>
              <a:t>Algorithms</a:t>
            </a:r>
            <a:br>
              <a:rPr lang="en-US" dirty="0"/>
            </a:br>
            <a:r>
              <a:rPr lang="en-US" dirty="0"/>
              <a:t>Evaluation Matrices</a:t>
            </a:r>
            <a:br>
              <a:rPr lang="en-US" dirty="0"/>
            </a:br>
            <a:endParaRPr lang="en-PK" dirty="0"/>
          </a:p>
        </p:txBody>
      </p:sp>
      <p:pic>
        <p:nvPicPr>
          <p:cNvPr id="15362" name="Picture 2">
            <a:extLst>
              <a:ext uri="{FF2B5EF4-FFF2-40B4-BE49-F238E27FC236}">
                <a16:creationId xmlns:a16="http://schemas.microsoft.com/office/drawing/2014/main" id="{779C49F0-86B0-C551-0D13-B439090AD552}"/>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b="10572"/>
          <a:stretch/>
        </p:blipFill>
        <p:spPr bwMode="auto">
          <a:xfrm>
            <a:off x="6645910" y="1489312"/>
            <a:ext cx="3900170" cy="375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16239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EF0DF-31C9-DA6B-350C-FDEB5D5010CA}"/>
              </a:ext>
            </a:extLst>
          </p:cNvPr>
          <p:cNvSpPr>
            <a:spLocks noGrp="1"/>
          </p:cNvSpPr>
          <p:nvPr>
            <p:ph type="title"/>
          </p:nvPr>
        </p:nvSpPr>
        <p:spPr/>
        <p:txBody>
          <a:bodyPr/>
          <a:lstStyle/>
          <a:p>
            <a:r>
              <a:rPr lang="en-US" dirty="0"/>
              <a:t>KEY FEATURES</a:t>
            </a:r>
            <a:endParaRPr lang="en-PK" dirty="0"/>
          </a:p>
        </p:txBody>
      </p:sp>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8</a:t>
            </a:fld>
            <a:endParaRPr lang="en-US" altLang="zh-CN" dirty="0"/>
          </a:p>
        </p:txBody>
      </p:sp>
      <p:sp>
        <p:nvSpPr>
          <p:cNvPr id="6" name="Text Placeholder 62">
            <a:extLst>
              <a:ext uri="{FF2B5EF4-FFF2-40B4-BE49-F238E27FC236}">
                <a16:creationId xmlns:a16="http://schemas.microsoft.com/office/drawing/2014/main" id="{F2FBD747-C6C5-BBCC-783C-991FD52770F0}"/>
              </a:ext>
            </a:extLst>
          </p:cNvPr>
          <p:cNvSpPr txBox="1">
            <a:spLocks/>
          </p:cNvSpPr>
          <p:nvPr/>
        </p:nvSpPr>
        <p:spPr>
          <a:xfrm>
            <a:off x="2853327" y="1703451"/>
            <a:ext cx="2456270" cy="43037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u="sng" dirty="0"/>
              <a:t>BRIDGING THE GAP</a:t>
            </a:r>
          </a:p>
        </p:txBody>
      </p:sp>
      <p:sp>
        <p:nvSpPr>
          <p:cNvPr id="7" name="Picture Placeholder 15">
            <a:extLst>
              <a:ext uri="{FF2B5EF4-FFF2-40B4-BE49-F238E27FC236}">
                <a16:creationId xmlns:a16="http://schemas.microsoft.com/office/drawing/2014/main" id="{56C62406-8029-C57A-49E0-AEFB701B8BA9}"/>
              </a:ext>
            </a:extLst>
          </p:cNvPr>
          <p:cNvSpPr txBox="1">
            <a:spLocks/>
          </p:cNvSpPr>
          <p:nvPr/>
        </p:nvSpPr>
        <p:spPr>
          <a:xfrm>
            <a:off x="2354848" y="2310252"/>
            <a:ext cx="3453229" cy="1588121"/>
          </a:xfrm>
          <a:prstGeom prst="rect">
            <a:avLst/>
          </a:prstGeom>
        </p:spPr>
        <p:txBody>
          <a:bodyPr vert="horz" lIns="91440" tIns="45720" rIns="91440" bIns="45720" rtlCol="0" anchor="t">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1" dirty="0"/>
              <a:t>Bridging the gap between employee &amp; transport coordinator</a:t>
            </a:r>
          </a:p>
          <a:p>
            <a:pPr algn="ctr"/>
            <a:r>
              <a:rPr lang="en-US" sz="1600" dirty="0"/>
              <a:t>In case of new </a:t>
            </a:r>
            <a:r>
              <a:rPr lang="en-US" sz="1600" dirty="0" err="1"/>
              <a:t>joinings</a:t>
            </a:r>
            <a:r>
              <a:rPr lang="en-US" sz="1600" dirty="0"/>
              <a:t>, shift changes &amp; other variations system will be agile enough to respond quickly</a:t>
            </a:r>
          </a:p>
          <a:p>
            <a:endParaRPr lang="zh-CN" altLang="en-US" sz="1600" dirty="0"/>
          </a:p>
        </p:txBody>
      </p:sp>
      <p:sp>
        <p:nvSpPr>
          <p:cNvPr id="8" name="Text Placeholder 62">
            <a:extLst>
              <a:ext uri="{FF2B5EF4-FFF2-40B4-BE49-F238E27FC236}">
                <a16:creationId xmlns:a16="http://schemas.microsoft.com/office/drawing/2014/main" id="{53AE0F71-C61F-2740-8936-A78AF5A6125B}"/>
              </a:ext>
            </a:extLst>
          </p:cNvPr>
          <p:cNvSpPr txBox="1">
            <a:spLocks/>
          </p:cNvSpPr>
          <p:nvPr/>
        </p:nvSpPr>
        <p:spPr>
          <a:xfrm>
            <a:off x="2853327" y="4113455"/>
            <a:ext cx="2456270" cy="43037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u="sng" dirty="0"/>
              <a:t>OPTIMIZED ROUTES</a:t>
            </a:r>
          </a:p>
        </p:txBody>
      </p:sp>
      <p:sp>
        <p:nvSpPr>
          <p:cNvPr id="9" name="Picture Placeholder 15">
            <a:extLst>
              <a:ext uri="{FF2B5EF4-FFF2-40B4-BE49-F238E27FC236}">
                <a16:creationId xmlns:a16="http://schemas.microsoft.com/office/drawing/2014/main" id="{D41C3C80-D895-95E4-EF22-D13F830A302C}"/>
              </a:ext>
            </a:extLst>
          </p:cNvPr>
          <p:cNvSpPr txBox="1">
            <a:spLocks/>
          </p:cNvSpPr>
          <p:nvPr/>
        </p:nvSpPr>
        <p:spPr>
          <a:xfrm>
            <a:off x="2354848" y="4720256"/>
            <a:ext cx="3453229" cy="1588121"/>
          </a:xfrm>
          <a:prstGeom prst="rect">
            <a:avLst/>
          </a:prstGeom>
        </p:spPr>
        <p:txBody>
          <a:bodyPr vert="horz" lIns="91440" tIns="45720" rIns="91440" bIns="45720" rtlCol="0" anchor="t">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1" dirty="0"/>
              <a:t>Use of Technology to generate Cost &amp; Time efficient routes instantly</a:t>
            </a:r>
          </a:p>
          <a:p>
            <a:pPr algn="ctr"/>
            <a:r>
              <a:rPr lang="en-US" sz="1600" dirty="0"/>
              <a:t>Google Maps API Data and advanced routing techniques improve routing efficiency</a:t>
            </a:r>
          </a:p>
          <a:p>
            <a:endParaRPr lang="zh-CN" altLang="en-US" sz="1600" dirty="0"/>
          </a:p>
        </p:txBody>
      </p:sp>
      <p:sp>
        <p:nvSpPr>
          <p:cNvPr id="10" name="Text Placeholder 62">
            <a:extLst>
              <a:ext uri="{FF2B5EF4-FFF2-40B4-BE49-F238E27FC236}">
                <a16:creationId xmlns:a16="http://schemas.microsoft.com/office/drawing/2014/main" id="{AF1658D5-27F1-1312-BE09-16638A09AA71}"/>
              </a:ext>
            </a:extLst>
          </p:cNvPr>
          <p:cNvSpPr txBox="1">
            <a:spLocks/>
          </p:cNvSpPr>
          <p:nvPr/>
        </p:nvSpPr>
        <p:spPr>
          <a:xfrm>
            <a:off x="7789649" y="4113455"/>
            <a:ext cx="2456270" cy="43037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u="sng" dirty="0"/>
              <a:t>COST</a:t>
            </a:r>
            <a:r>
              <a:rPr lang="en-US" u="sng" dirty="0"/>
              <a:t> </a:t>
            </a:r>
            <a:r>
              <a:rPr lang="en-US" b="1" u="sng" dirty="0"/>
              <a:t>SAVINGS</a:t>
            </a:r>
          </a:p>
        </p:txBody>
      </p:sp>
      <p:sp>
        <p:nvSpPr>
          <p:cNvPr id="11" name="Picture Placeholder 15">
            <a:extLst>
              <a:ext uri="{FF2B5EF4-FFF2-40B4-BE49-F238E27FC236}">
                <a16:creationId xmlns:a16="http://schemas.microsoft.com/office/drawing/2014/main" id="{2049BC31-58A4-E433-EF68-EAAB5B0E5375}"/>
              </a:ext>
            </a:extLst>
          </p:cNvPr>
          <p:cNvSpPr txBox="1">
            <a:spLocks/>
          </p:cNvSpPr>
          <p:nvPr/>
        </p:nvSpPr>
        <p:spPr>
          <a:xfrm>
            <a:off x="7291170" y="4720256"/>
            <a:ext cx="3453229" cy="1588121"/>
          </a:xfrm>
          <a:prstGeom prst="rect">
            <a:avLst/>
          </a:prstGeom>
        </p:spPr>
        <p:txBody>
          <a:bodyPr vert="horz" lIns="91440" tIns="45720" rIns="91440" bIns="45720" rtlCol="0" anchor="t">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1" dirty="0"/>
              <a:t>Data Availability enables precise cost structure implementations</a:t>
            </a:r>
          </a:p>
          <a:p>
            <a:pPr algn="ctr"/>
            <a:r>
              <a:rPr lang="en-US" sz="1600" dirty="0"/>
              <a:t>travel times  - distances – vehicle occupancy</a:t>
            </a:r>
          </a:p>
          <a:p>
            <a:endParaRPr lang="zh-CN" altLang="en-US" sz="1600" dirty="0"/>
          </a:p>
        </p:txBody>
      </p:sp>
      <p:sp>
        <p:nvSpPr>
          <p:cNvPr id="12" name="Text Placeholder 62">
            <a:extLst>
              <a:ext uri="{FF2B5EF4-FFF2-40B4-BE49-F238E27FC236}">
                <a16:creationId xmlns:a16="http://schemas.microsoft.com/office/drawing/2014/main" id="{40085C5F-16A1-6DEC-3B47-C76EF002F250}"/>
              </a:ext>
            </a:extLst>
          </p:cNvPr>
          <p:cNvSpPr txBox="1">
            <a:spLocks/>
          </p:cNvSpPr>
          <p:nvPr/>
        </p:nvSpPr>
        <p:spPr>
          <a:xfrm>
            <a:off x="7291170" y="1703451"/>
            <a:ext cx="3453229" cy="43037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u="sng" dirty="0"/>
              <a:t>MULTIPLE ROUTING OPTIONS</a:t>
            </a:r>
          </a:p>
        </p:txBody>
      </p:sp>
      <p:sp>
        <p:nvSpPr>
          <p:cNvPr id="13" name="Picture Placeholder 15">
            <a:extLst>
              <a:ext uri="{FF2B5EF4-FFF2-40B4-BE49-F238E27FC236}">
                <a16:creationId xmlns:a16="http://schemas.microsoft.com/office/drawing/2014/main" id="{F9AA3336-EB9C-C95B-6C0F-7E3F618FAADC}"/>
              </a:ext>
            </a:extLst>
          </p:cNvPr>
          <p:cNvSpPr txBox="1">
            <a:spLocks/>
          </p:cNvSpPr>
          <p:nvPr/>
        </p:nvSpPr>
        <p:spPr>
          <a:xfrm>
            <a:off x="7291170" y="2310252"/>
            <a:ext cx="3453229" cy="1588121"/>
          </a:xfrm>
          <a:prstGeom prst="rect">
            <a:avLst/>
          </a:prstGeom>
        </p:spPr>
        <p:txBody>
          <a:bodyPr vert="horz" lIns="91440" tIns="45720" rIns="91440" bIns="45720" rtlCol="0" anchor="t">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1" dirty="0"/>
              <a:t>Administrator can choose from a set of different combinations of routing algorithms </a:t>
            </a:r>
          </a:p>
          <a:p>
            <a:pPr algn="ctr"/>
            <a:r>
              <a:rPr lang="en-US" sz="1600" dirty="0"/>
              <a:t>Results comparison aids informed decision and route finalization</a:t>
            </a:r>
          </a:p>
          <a:p>
            <a:endParaRPr lang="zh-CN" altLang="en-US" sz="1600" dirty="0"/>
          </a:p>
        </p:txBody>
      </p:sp>
    </p:spTree>
    <p:extLst>
      <p:ext uri="{BB962C8B-B14F-4D97-AF65-F5344CB8AC3E}">
        <p14:creationId xmlns:p14="http://schemas.microsoft.com/office/powerpoint/2010/main" val="11795530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EF0DF-31C9-DA6B-350C-FDEB5D5010CA}"/>
              </a:ext>
            </a:extLst>
          </p:cNvPr>
          <p:cNvSpPr>
            <a:spLocks noGrp="1"/>
          </p:cNvSpPr>
          <p:nvPr>
            <p:ph type="title"/>
          </p:nvPr>
        </p:nvSpPr>
        <p:spPr>
          <a:xfrm>
            <a:off x="587829" y="64627"/>
            <a:ext cx="10515600" cy="1115434"/>
          </a:xfrm>
        </p:spPr>
        <p:txBody>
          <a:bodyPr/>
          <a:lstStyle/>
          <a:p>
            <a:r>
              <a:rPr lang="en-US" dirty="0"/>
              <a:t>DEFINITIONS:</a:t>
            </a:r>
            <a:endParaRPr lang="en-PK" dirty="0"/>
          </a:p>
        </p:txBody>
      </p:sp>
      <p:sp>
        <p:nvSpPr>
          <p:cNvPr id="4" name="Footer Placeholder 3">
            <a:extLst>
              <a:ext uri="{FF2B5EF4-FFF2-40B4-BE49-F238E27FC236}">
                <a16:creationId xmlns:a16="http://schemas.microsoft.com/office/drawing/2014/main" id="{B262EB85-257E-DF92-8AAD-1F740A770800}"/>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1FEC157-A94F-40D5-75CD-860B11EEB4C1}"/>
              </a:ext>
            </a:extLst>
          </p:cNvPr>
          <p:cNvSpPr>
            <a:spLocks noGrp="1"/>
          </p:cNvSpPr>
          <p:nvPr>
            <p:ph type="sldNum" sz="quarter" idx="29"/>
          </p:nvPr>
        </p:nvSpPr>
        <p:spPr/>
        <p:txBody>
          <a:bodyPr/>
          <a:lstStyle/>
          <a:p>
            <a:fld id="{47FEACEE-25B4-4A2D-B147-27296E36371D}" type="slidenum">
              <a:rPr lang="en-US" altLang="zh-CN" smtClean="0"/>
              <a:pPr/>
              <a:t>9</a:t>
            </a:fld>
            <a:endParaRPr lang="en-US" altLang="zh-CN" dirty="0"/>
          </a:p>
        </p:txBody>
      </p:sp>
      <p:sp>
        <p:nvSpPr>
          <p:cNvPr id="18" name="TextBox 17">
            <a:extLst>
              <a:ext uri="{FF2B5EF4-FFF2-40B4-BE49-F238E27FC236}">
                <a16:creationId xmlns:a16="http://schemas.microsoft.com/office/drawing/2014/main" id="{802ECEFA-46B3-47CB-0737-235574D0DDC0}"/>
              </a:ext>
            </a:extLst>
          </p:cNvPr>
          <p:cNvSpPr txBox="1"/>
          <p:nvPr/>
        </p:nvSpPr>
        <p:spPr>
          <a:xfrm>
            <a:off x="574715" y="1406013"/>
            <a:ext cx="1880643" cy="369332"/>
          </a:xfrm>
          <a:prstGeom prst="rect">
            <a:avLst/>
          </a:prstGeom>
        </p:spPr>
        <p:txBody>
          <a:bodyPr wrap="none" rtlCol="0">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Shifts (Timings):</a:t>
            </a:r>
            <a:endParaRPr lang="en-PK" sz="1800" dirty="0">
              <a:latin typeface="Posterama" panose="020B0504020200020000" pitchFamily="34" charset="0"/>
              <a:ea typeface="微软雅黑"/>
              <a:cs typeface="Posterama" panose="020B0504020200020000" pitchFamily="34" charset="0"/>
            </a:endParaRPr>
          </a:p>
        </p:txBody>
      </p:sp>
      <p:sp>
        <p:nvSpPr>
          <p:cNvPr id="19" name="TextBox 18">
            <a:extLst>
              <a:ext uri="{FF2B5EF4-FFF2-40B4-BE49-F238E27FC236}">
                <a16:creationId xmlns:a16="http://schemas.microsoft.com/office/drawing/2014/main" id="{617B32DE-FA2F-918C-41AA-9760A534CA94}"/>
              </a:ext>
            </a:extLst>
          </p:cNvPr>
          <p:cNvSpPr txBox="1"/>
          <p:nvPr/>
        </p:nvSpPr>
        <p:spPr>
          <a:xfrm>
            <a:off x="2838024" y="1396617"/>
            <a:ext cx="8331422" cy="1200329"/>
          </a:xfrm>
          <a:prstGeom prst="rect">
            <a:avLst/>
          </a:prstGeom>
        </p:spPr>
        <p:txBody>
          <a:bodyPr wrap="square" rtlCol="0">
            <a:spAutoFit/>
          </a:bodyPr>
          <a:lstStyle/>
          <a:p>
            <a:pPr marL="342900" indent="-342900">
              <a:lnSpc>
                <a:spcPct val="100000"/>
              </a:lnSpc>
              <a:spcBef>
                <a:spcPts val="0"/>
              </a:spcBef>
              <a:buFontTx/>
              <a:buAutoNum type="arabicParenR"/>
            </a:pPr>
            <a:r>
              <a:rPr lang="en-US" sz="1800" dirty="0">
                <a:latin typeface="Posterama" panose="020B0504020200020000" pitchFamily="34" charset="0"/>
                <a:ea typeface="微软雅黑"/>
                <a:cs typeface="Posterama" panose="020B0504020200020000" pitchFamily="34" charset="0"/>
              </a:rPr>
              <a:t>Employee Center Shift is represented by EC with working hours from 08:00 AM till 05:00 PM</a:t>
            </a:r>
          </a:p>
          <a:p>
            <a:pPr marL="342900" indent="-342900">
              <a:buFontTx/>
              <a:buAutoNum type="arabicParenR"/>
            </a:pPr>
            <a:r>
              <a:rPr lang="en-US" sz="1800" dirty="0">
                <a:latin typeface="Posterama" panose="020B0504020200020000" pitchFamily="34" charset="0"/>
                <a:ea typeface="微软雅黑"/>
                <a:cs typeface="Posterama" panose="020B0504020200020000" pitchFamily="34" charset="0"/>
              </a:rPr>
              <a:t>General Shift for other Management Staff is represented by GS with working hours from 07:00 AM till 05:00 PM</a:t>
            </a:r>
            <a:endParaRPr lang="en-PK" sz="1800" dirty="0">
              <a:latin typeface="Posterama" panose="020B0504020200020000" pitchFamily="34" charset="0"/>
              <a:ea typeface="微软雅黑"/>
              <a:cs typeface="Posterama" panose="020B0504020200020000" pitchFamily="34" charset="0"/>
            </a:endParaRPr>
          </a:p>
        </p:txBody>
      </p:sp>
      <p:sp>
        <p:nvSpPr>
          <p:cNvPr id="20" name="TextBox 19">
            <a:extLst>
              <a:ext uri="{FF2B5EF4-FFF2-40B4-BE49-F238E27FC236}">
                <a16:creationId xmlns:a16="http://schemas.microsoft.com/office/drawing/2014/main" id="{DE303228-3BC7-AC70-FC4D-A6A93DD2FADE}"/>
              </a:ext>
            </a:extLst>
          </p:cNvPr>
          <p:cNvSpPr txBox="1"/>
          <p:nvPr/>
        </p:nvSpPr>
        <p:spPr>
          <a:xfrm>
            <a:off x="574715" y="2770458"/>
            <a:ext cx="2271776" cy="369332"/>
          </a:xfrm>
          <a:prstGeom prst="rect">
            <a:avLst/>
          </a:prstGeom>
        </p:spPr>
        <p:txBody>
          <a:bodyPr wrap="none" rtlCol="0">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Employee Strength:</a:t>
            </a:r>
            <a:endParaRPr lang="en-PK" sz="1800" dirty="0">
              <a:latin typeface="Posterama" panose="020B0504020200020000" pitchFamily="34" charset="0"/>
              <a:ea typeface="微软雅黑"/>
              <a:cs typeface="Posterama" panose="020B0504020200020000" pitchFamily="34" charset="0"/>
            </a:endParaRPr>
          </a:p>
        </p:txBody>
      </p:sp>
      <p:sp>
        <p:nvSpPr>
          <p:cNvPr id="21" name="TextBox 20">
            <a:extLst>
              <a:ext uri="{FF2B5EF4-FFF2-40B4-BE49-F238E27FC236}">
                <a16:creationId xmlns:a16="http://schemas.microsoft.com/office/drawing/2014/main" id="{D855F541-76D6-15B2-E90C-710DC8C523A7}"/>
              </a:ext>
            </a:extLst>
          </p:cNvPr>
          <p:cNvSpPr txBox="1"/>
          <p:nvPr/>
        </p:nvSpPr>
        <p:spPr>
          <a:xfrm>
            <a:off x="2838024" y="2780726"/>
            <a:ext cx="8331422" cy="646331"/>
          </a:xfrm>
          <a:prstGeom prst="rect">
            <a:avLst/>
          </a:prstGeom>
        </p:spPr>
        <p:txBody>
          <a:bodyPr wrap="square" rtlCol="0">
            <a:spAutoFit/>
          </a:bodyPr>
          <a:lstStyle/>
          <a:p>
            <a:pPr marL="342900" indent="-342900">
              <a:lnSpc>
                <a:spcPct val="100000"/>
              </a:lnSpc>
              <a:spcBef>
                <a:spcPts val="0"/>
              </a:spcBef>
              <a:buFontTx/>
              <a:buAutoNum type="arabicParenR"/>
            </a:pPr>
            <a:r>
              <a:rPr lang="en-US" sz="1800" dirty="0">
                <a:latin typeface="Posterama" panose="020B0504020200020000" pitchFamily="34" charset="0"/>
                <a:ea typeface="微软雅黑"/>
                <a:cs typeface="Posterama" panose="020B0504020200020000" pitchFamily="34" charset="0"/>
              </a:rPr>
              <a:t>Employee Center Shift (EC): 	80 Employees</a:t>
            </a:r>
          </a:p>
          <a:p>
            <a:pPr marL="342900" indent="-342900">
              <a:buFontTx/>
              <a:buAutoNum type="arabicParenR"/>
            </a:pPr>
            <a:r>
              <a:rPr lang="en-US" sz="1800" dirty="0">
                <a:latin typeface="Posterama" panose="020B0504020200020000" pitchFamily="34" charset="0"/>
                <a:ea typeface="微软雅黑"/>
                <a:cs typeface="Posterama" panose="020B0504020200020000" pitchFamily="34" charset="0"/>
              </a:rPr>
              <a:t>General Shift (GS): 		113 Employees</a:t>
            </a:r>
            <a:endParaRPr lang="en-PK" sz="1800" dirty="0">
              <a:latin typeface="Posterama" panose="020B0504020200020000" pitchFamily="34" charset="0"/>
              <a:ea typeface="微软雅黑"/>
              <a:cs typeface="Posterama" panose="020B0504020200020000" pitchFamily="34" charset="0"/>
            </a:endParaRPr>
          </a:p>
        </p:txBody>
      </p:sp>
      <p:sp>
        <p:nvSpPr>
          <p:cNvPr id="22" name="TextBox 21">
            <a:extLst>
              <a:ext uri="{FF2B5EF4-FFF2-40B4-BE49-F238E27FC236}">
                <a16:creationId xmlns:a16="http://schemas.microsoft.com/office/drawing/2014/main" id="{4AABA69A-2B5E-B69C-99C9-59D5D20FDE24}"/>
              </a:ext>
            </a:extLst>
          </p:cNvPr>
          <p:cNvSpPr txBox="1"/>
          <p:nvPr/>
        </p:nvSpPr>
        <p:spPr>
          <a:xfrm>
            <a:off x="574715" y="3568010"/>
            <a:ext cx="2023311" cy="369332"/>
          </a:xfrm>
          <a:prstGeom prst="rect">
            <a:avLst/>
          </a:prstGeom>
        </p:spPr>
        <p:txBody>
          <a:bodyPr wrap="none" rtlCol="0">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Vehicle Capacity:</a:t>
            </a:r>
            <a:endParaRPr lang="en-PK" sz="1800" dirty="0">
              <a:latin typeface="Posterama" panose="020B0504020200020000" pitchFamily="34" charset="0"/>
              <a:ea typeface="微软雅黑"/>
              <a:cs typeface="Posterama" panose="020B0504020200020000" pitchFamily="34" charset="0"/>
            </a:endParaRPr>
          </a:p>
        </p:txBody>
      </p:sp>
      <p:sp>
        <p:nvSpPr>
          <p:cNvPr id="23" name="TextBox 22">
            <a:extLst>
              <a:ext uri="{FF2B5EF4-FFF2-40B4-BE49-F238E27FC236}">
                <a16:creationId xmlns:a16="http://schemas.microsoft.com/office/drawing/2014/main" id="{549F45E6-24AA-5883-E45E-42C6ACE89164}"/>
              </a:ext>
            </a:extLst>
          </p:cNvPr>
          <p:cNvSpPr txBox="1"/>
          <p:nvPr/>
        </p:nvSpPr>
        <p:spPr>
          <a:xfrm>
            <a:off x="2838024" y="3578278"/>
            <a:ext cx="8331422" cy="646331"/>
          </a:xfrm>
          <a:prstGeom prst="rect">
            <a:avLst/>
          </a:prstGeom>
        </p:spPr>
        <p:txBody>
          <a:bodyPr wrap="square" rtlCol="0">
            <a:spAutoFit/>
          </a:bodyPr>
          <a:lstStyle/>
          <a:p>
            <a:pPr>
              <a:lnSpc>
                <a:spcPct val="100000"/>
              </a:lnSpc>
              <a:spcBef>
                <a:spcPts val="0"/>
              </a:spcBef>
            </a:pPr>
            <a:r>
              <a:rPr lang="en-US" dirty="0">
                <a:latin typeface="Posterama" panose="020B0504020200020000" pitchFamily="34" charset="0"/>
                <a:ea typeface="微软雅黑"/>
                <a:cs typeface="Posterama" panose="020B0504020200020000" pitchFamily="34" charset="0"/>
              </a:rPr>
              <a:t>Maximum Vehicle Capacity is 9 except few exceptions. Hence, all runs are based on capacity of 8 or 9 employees per vehicle.</a:t>
            </a:r>
            <a:endParaRPr lang="en-PK" sz="1800" dirty="0">
              <a:latin typeface="Posterama" panose="020B0504020200020000" pitchFamily="34" charset="0"/>
              <a:ea typeface="微软雅黑"/>
              <a:cs typeface="Posterama" panose="020B0504020200020000" pitchFamily="34" charset="0"/>
            </a:endParaRPr>
          </a:p>
        </p:txBody>
      </p:sp>
      <p:sp>
        <p:nvSpPr>
          <p:cNvPr id="24" name="TextBox 23">
            <a:extLst>
              <a:ext uri="{FF2B5EF4-FFF2-40B4-BE49-F238E27FC236}">
                <a16:creationId xmlns:a16="http://schemas.microsoft.com/office/drawing/2014/main" id="{FA728213-7859-A6CF-4B9B-3824554AA0F1}"/>
              </a:ext>
            </a:extLst>
          </p:cNvPr>
          <p:cNvSpPr txBox="1"/>
          <p:nvPr/>
        </p:nvSpPr>
        <p:spPr>
          <a:xfrm>
            <a:off x="579629" y="4369337"/>
            <a:ext cx="2247731" cy="369332"/>
          </a:xfrm>
          <a:prstGeom prst="rect">
            <a:avLst/>
          </a:prstGeom>
        </p:spPr>
        <p:txBody>
          <a:bodyPr wrap="none" rtlCol="0">
            <a:spAutoFit/>
          </a:bodyPr>
          <a:lstStyle/>
          <a:p>
            <a:pPr marL="0" indent="0">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Number of Vehicle:</a:t>
            </a:r>
            <a:endParaRPr lang="en-PK" sz="1800" dirty="0">
              <a:latin typeface="Posterama" panose="020B0504020200020000" pitchFamily="34" charset="0"/>
              <a:ea typeface="微软雅黑"/>
              <a:cs typeface="Posterama" panose="020B0504020200020000" pitchFamily="34" charset="0"/>
            </a:endParaRPr>
          </a:p>
        </p:txBody>
      </p:sp>
      <p:sp>
        <p:nvSpPr>
          <p:cNvPr id="25" name="TextBox 24">
            <a:extLst>
              <a:ext uri="{FF2B5EF4-FFF2-40B4-BE49-F238E27FC236}">
                <a16:creationId xmlns:a16="http://schemas.microsoft.com/office/drawing/2014/main" id="{19F66424-016F-F8AD-C178-1C9CBE91D663}"/>
              </a:ext>
            </a:extLst>
          </p:cNvPr>
          <p:cNvSpPr txBox="1"/>
          <p:nvPr/>
        </p:nvSpPr>
        <p:spPr>
          <a:xfrm>
            <a:off x="2842938" y="4379605"/>
            <a:ext cx="8331422" cy="646331"/>
          </a:xfrm>
          <a:prstGeom prst="rect">
            <a:avLst/>
          </a:prstGeom>
        </p:spPr>
        <p:txBody>
          <a:bodyPr wrap="square" rtlCol="0">
            <a:spAutoFit/>
          </a:bodyPr>
          <a:lstStyle/>
          <a:p>
            <a:pPr>
              <a:lnSpc>
                <a:spcPct val="100000"/>
              </a:lnSpc>
              <a:spcBef>
                <a:spcPts val="0"/>
              </a:spcBef>
            </a:pPr>
            <a:r>
              <a:rPr lang="en-US" dirty="0">
                <a:latin typeface="Posterama" panose="020B0504020200020000" pitchFamily="34" charset="0"/>
                <a:ea typeface="微软雅黑"/>
                <a:cs typeface="Posterama" panose="020B0504020200020000" pitchFamily="34" charset="0"/>
              </a:rPr>
              <a:t>Number of vehicle are calculated based on number of employees in particular shift and vehicle capacity with an additional buffer of ~10%.</a:t>
            </a:r>
            <a:endParaRPr lang="en-PK" sz="1800" dirty="0">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2002358684"/>
      </p:ext>
    </p:extLst>
  </p:cSld>
  <p:clrMapOvr>
    <a:masterClrMapping/>
  </p:clrMapOvr>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Light Presentation_win32_v5" id="{045A9B2F-7300-4673-816B-F1EB3C673B2C}" vid="{27F8BD87-6984-44CA-8D4F-354B20CB0C1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4CFA8B0-C7B8-4655-A378-2962C04794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AD9BE2-6B3D-4616-B044-300A8177DEA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45515263-A3DE-4193-B6AA-5C449C94519F}">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1124</TotalTime>
  <Words>3092</Words>
  <Application>Microsoft Office PowerPoint</Application>
  <PresentationFormat>Widescreen</PresentationFormat>
  <Paragraphs>469</Paragraphs>
  <Slides>56</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56</vt:i4>
      </vt:variant>
    </vt:vector>
  </HeadingPairs>
  <TitlesOfParts>
    <vt:vector size="64" baseType="lpstr">
      <vt:lpstr>等线</vt:lpstr>
      <vt:lpstr>Abadi</vt:lpstr>
      <vt:lpstr>Arial</vt:lpstr>
      <vt:lpstr>Calibri</vt:lpstr>
      <vt:lpstr>Posterama</vt:lpstr>
      <vt:lpstr>Posterama Text Black</vt:lpstr>
      <vt:lpstr>Posterama Text SemiBold</vt:lpstr>
      <vt:lpstr>Custom​​</vt:lpstr>
      <vt:lpstr>SMARTCOMMUTE</vt:lpstr>
      <vt:lpstr>Agenda</vt:lpstr>
      <vt:lpstr>INTRODUCTION &amp; PROBLEM STATEMENT</vt:lpstr>
      <vt:lpstr>Introduction</vt:lpstr>
      <vt:lpstr>PROBLEM</vt:lpstr>
      <vt:lpstr>Problem Statement</vt:lpstr>
      <vt:lpstr>THE SOLUTION: Key Features Definitions &amp; Inputs Methodology Algorithms Evaluation Matrices </vt:lpstr>
      <vt:lpstr>KEY FEATURES</vt:lpstr>
      <vt:lpstr>DEFINITIONS:</vt:lpstr>
      <vt:lpstr>INPUT FILES:</vt:lpstr>
      <vt:lpstr>METHODOLOGY</vt:lpstr>
      <vt:lpstr>Route Clustering Through Genetic Algorithm by KANG (2015)</vt:lpstr>
      <vt:lpstr>Route Clustering Through ML Algorithms</vt:lpstr>
      <vt:lpstr>Route Clustering Through Clarke Wright Savings</vt:lpstr>
      <vt:lpstr>Route Clustering Through Clarke Wright Savings</vt:lpstr>
      <vt:lpstr>Route Clustering Through Min_distance Algorithm</vt:lpstr>
      <vt:lpstr>Min-distance: Step # 1</vt:lpstr>
      <vt:lpstr>PowerPoint Presentation</vt:lpstr>
      <vt:lpstr>PowerPoint Presentation</vt:lpstr>
      <vt:lpstr>PowerPoint Presentation</vt:lpstr>
      <vt:lpstr>PowerPoint Presentation</vt:lpstr>
      <vt:lpstr>PowerPoint Presentation</vt:lpstr>
      <vt:lpstr>Key Matrices for Results Evaluation</vt:lpstr>
      <vt:lpstr>Key Matrices for Results Evaluation</vt:lpstr>
      <vt:lpstr>Results Analysis</vt:lpstr>
      <vt:lpstr>Analysis: 1. Total Travelled Distance(Kms) &amp; Duration (Mins)</vt:lpstr>
      <vt:lpstr>PowerPoint Presentation</vt:lpstr>
      <vt:lpstr>Analysis: 2. Route Wise Avg Distance(Kms) &amp; Duration (Mins)</vt:lpstr>
      <vt:lpstr>Analysis: 2. Route Wise Avg Distance(Kms) &amp; Duration (Mins)</vt:lpstr>
      <vt:lpstr>Analysis: 3. Max Individual Distance(Kms) &amp; Duration (Mins)</vt:lpstr>
      <vt:lpstr>PowerPoint Presentation</vt:lpstr>
      <vt:lpstr>Analysis: 4. Min Individual Distance(Kms) &amp; Duration (Mins)</vt:lpstr>
      <vt:lpstr>PowerPoint Presentation</vt:lpstr>
      <vt:lpstr>RESULTS</vt:lpstr>
      <vt:lpstr>KEY FINDINGS</vt:lpstr>
      <vt:lpstr>KEY FINDINGS</vt:lpstr>
      <vt:lpstr>Round Trip Comparison for EC: Min-distance vs Manual Routes</vt:lpstr>
      <vt:lpstr>SMARTCOMMUTE WEB APPLICATION</vt:lpstr>
      <vt:lpstr>Employee Data Bulk Upload Option</vt:lpstr>
      <vt:lpstr>Driver Registration Form</vt:lpstr>
      <vt:lpstr>Vehicle – Driver Mapping</vt:lpstr>
      <vt:lpstr>Employee Data Management</vt:lpstr>
      <vt:lpstr>Employee Data Management</vt:lpstr>
      <vt:lpstr>Shift Setup</vt:lpstr>
      <vt:lpstr>Vehicle Registration Form</vt:lpstr>
      <vt:lpstr>Change Request Form</vt:lpstr>
      <vt:lpstr>Routing Algorithm Execution</vt:lpstr>
      <vt:lpstr>Routing Algorithm Results Comparisons</vt:lpstr>
      <vt:lpstr>Saved Routes Details</vt:lpstr>
      <vt:lpstr>Saved Routings Display</vt:lpstr>
      <vt:lpstr>Choice of Route Implementation for display to all Employees</vt:lpstr>
      <vt:lpstr>Manual Routing for each employee</vt:lpstr>
      <vt:lpstr>Employee view for respective route detail</vt:lpstr>
      <vt:lpstr>Key Benefits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Babar Zaib</dc:creator>
  <cp:lastModifiedBy>Babar Zaib</cp:lastModifiedBy>
  <cp:revision>8</cp:revision>
  <dcterms:created xsi:type="dcterms:W3CDTF">2024-07-16T02:32:03Z</dcterms:created>
  <dcterms:modified xsi:type="dcterms:W3CDTF">2024-07-16T21:16:38Z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